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0" r:id="rId1"/>
  </p:sldMasterIdLst>
  <p:notesMasterIdLst>
    <p:notesMasterId r:id="rId25"/>
  </p:notesMasterIdLst>
  <p:handoutMasterIdLst>
    <p:handoutMasterId r:id="rId26"/>
  </p:handoutMasterIdLst>
  <p:sldIdLst>
    <p:sldId id="388" r:id="rId2"/>
    <p:sldId id="479" r:id="rId3"/>
    <p:sldId id="527" r:id="rId4"/>
    <p:sldId id="481" r:id="rId5"/>
    <p:sldId id="528" r:id="rId6"/>
    <p:sldId id="482" r:id="rId7"/>
    <p:sldId id="529" r:id="rId8"/>
    <p:sldId id="530" r:id="rId9"/>
    <p:sldId id="531" r:id="rId10"/>
    <p:sldId id="483" r:id="rId11"/>
    <p:sldId id="552" r:id="rId12"/>
    <p:sldId id="553" r:id="rId13"/>
    <p:sldId id="516" r:id="rId14"/>
    <p:sldId id="554" r:id="rId15"/>
    <p:sldId id="555" r:id="rId16"/>
    <p:sldId id="556" r:id="rId17"/>
    <p:sldId id="557" r:id="rId18"/>
    <p:sldId id="558" r:id="rId19"/>
    <p:sldId id="452" r:id="rId20"/>
    <p:sldId id="453" r:id="rId21"/>
    <p:sldId id="559" r:id="rId22"/>
    <p:sldId id="560" r:id="rId23"/>
    <p:sldId id="561" r:id="rId24"/>
  </p:sldIdLst>
  <p:sldSz cx="9145588" cy="7021513"/>
  <p:notesSz cx="6858000" cy="96869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1pPr>
    <a:lvl2pPr marL="746516" algn="l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2pPr>
    <a:lvl3pPr marL="1493032" algn="l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3pPr>
    <a:lvl4pPr marL="2239548" algn="l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4pPr>
    <a:lvl5pPr marL="2986065" algn="l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5pPr>
    <a:lvl6pPr marL="3732581" algn="l" defTabSz="1493032" rtl="0" eaLnBrk="1" latinLnBrk="0" hangingPunct="1">
      <a:defRPr sz="2000" b="1" u="sng"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6pPr>
    <a:lvl7pPr marL="4479097" algn="l" defTabSz="1493032" rtl="0" eaLnBrk="1" latinLnBrk="0" hangingPunct="1">
      <a:defRPr sz="2000" b="1" u="sng"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7pPr>
    <a:lvl8pPr marL="5225613" algn="l" defTabSz="1493032" rtl="0" eaLnBrk="1" latinLnBrk="0" hangingPunct="1">
      <a:defRPr sz="2000" b="1" u="sng"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8pPr>
    <a:lvl9pPr marL="5972129" algn="l" defTabSz="1493032" rtl="0" eaLnBrk="1" latinLnBrk="0" hangingPunct="1">
      <a:defRPr sz="2000" b="1" u="sng"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5">
          <p15:clr>
            <a:srgbClr val="A4A3A4"/>
          </p15:clr>
        </p15:guide>
        <p15:guide id="2" pos="1474">
          <p15:clr>
            <a:srgbClr val="A4A3A4"/>
          </p15:clr>
        </p15:guide>
        <p15:guide id="3" orient="horz" pos="2212">
          <p15:clr>
            <a:srgbClr val="A4A3A4"/>
          </p15:clr>
        </p15:guide>
        <p15:guide id="4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1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99"/>
    <a:srgbClr val="FFFFFF"/>
    <a:srgbClr val="E9E2EA"/>
    <a:srgbClr val="ECDFED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4934" autoAdjust="0"/>
  </p:normalViewPr>
  <p:slideViewPr>
    <p:cSldViewPr>
      <p:cViewPr varScale="1">
        <p:scale>
          <a:sx n="73" d="100"/>
          <a:sy n="73" d="100"/>
        </p:scale>
        <p:origin x="1302" y="66"/>
      </p:cViewPr>
      <p:guideLst>
        <p:guide orient="horz" pos="1645"/>
        <p:guide pos="1474"/>
        <p:guide orient="horz" pos="2212"/>
        <p:guide pos="2881"/>
      </p:guideLst>
    </p:cSldViewPr>
  </p:slideViewPr>
  <p:outlineViewPr>
    <p:cViewPr>
      <p:scale>
        <a:sx n="33" d="100"/>
        <a:sy n="33" d="100"/>
      </p:scale>
      <p:origin x="0" y="396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046" y="-108"/>
      </p:cViewPr>
      <p:guideLst>
        <p:guide orient="horz" pos="3051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82" tIns="45441" rIns="90882" bIns="45441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b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82" tIns="45441" rIns="90882" bIns="45441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b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02738"/>
            <a:ext cx="29718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82" tIns="45441" rIns="90882" bIns="45441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b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02738"/>
            <a:ext cx="29718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82" tIns="45441" rIns="90882" bIns="45441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b="0" u="none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8514E82-5D14-45FD-A939-3B22C7B1ED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24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13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82" tIns="45441" rIns="90882" bIns="45441" numCol="1" anchor="t" anchorCtr="0" compatLnSpc="1">
            <a:prstTxWarp prst="textNoShape">
              <a:avLst/>
            </a:prstTxWarp>
          </a:bodyPr>
          <a:lstStyle>
            <a:lvl1pPr defTabSz="908050" eaLnBrk="1" hangingPunct="1">
              <a:defRPr b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19538" y="0"/>
            <a:ext cx="2903537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82" tIns="45441" rIns="90882" bIns="45441" numCol="1" anchor="t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b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750888"/>
            <a:ext cx="4689475" cy="3602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1388" y="4578350"/>
            <a:ext cx="5019675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82" tIns="45441" rIns="90882" bIns="45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0"/>
            <a:r>
              <a:rPr lang="pt-BR" noProof="0" smtClean="0"/>
              <a:t>Segundo nível</a:t>
            </a:r>
          </a:p>
          <a:p>
            <a:pPr lvl="0"/>
            <a:r>
              <a:rPr lang="pt-BR" noProof="0" smtClean="0"/>
              <a:t>Terceiro nível</a:t>
            </a:r>
          </a:p>
          <a:p>
            <a:pPr lvl="0"/>
            <a:r>
              <a:rPr lang="pt-BR" noProof="0" smtClean="0"/>
              <a:t>Quarto nível</a:t>
            </a:r>
          </a:p>
          <a:p>
            <a:pPr lvl="0"/>
            <a:r>
              <a:rPr lang="pt-BR" noProof="0" smtClean="0"/>
              <a:t>Quinto nível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32900"/>
            <a:ext cx="298132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82" tIns="45441" rIns="90882" bIns="45441" numCol="1" anchor="b" anchorCtr="0" compatLnSpc="1">
            <a:prstTxWarp prst="textNoShape">
              <a:avLst/>
            </a:prstTxWarp>
          </a:bodyPr>
          <a:lstStyle>
            <a:lvl1pPr defTabSz="908050" eaLnBrk="1" hangingPunct="1">
              <a:defRPr b="0" u="none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19538" y="9232900"/>
            <a:ext cx="2903537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82" tIns="45441" rIns="90882" bIns="45441" numCol="1" anchor="b" anchorCtr="0" compatLnSpc="1">
            <a:prstTxWarp prst="textNoShape">
              <a:avLst/>
            </a:prstTxWarp>
          </a:bodyPr>
          <a:lstStyle>
            <a:lvl1pPr algn="r" defTabSz="908050" eaLnBrk="1" hangingPunct="1">
              <a:defRPr b="0" u="none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FB68274-FCC4-4D40-999B-FB3ACFE457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047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1213089" indent="-466573" algn="l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866290" indent="-373258" algn="l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2612807" indent="-373258" algn="l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3359323" indent="-373258" algn="l" rtl="0" eaLnBrk="0" fontAlgn="base" hangingPunct="0">
      <a:spcBef>
        <a:spcPct val="3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3732581" algn="l" defTabSz="149303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479097" algn="l" defTabSz="149303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225613" algn="l" defTabSz="149303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5972129" algn="l" defTabSz="149303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924" y="1625"/>
            <a:ext cx="9180513" cy="701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 userDrawn="1"/>
        </p:nvSpPr>
        <p:spPr>
          <a:xfrm>
            <a:off x="0" y="3584693"/>
            <a:ext cx="9145588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77806" y="403488"/>
            <a:ext cx="2267782" cy="6302069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71355" y="403488"/>
            <a:ext cx="6508631" cy="6302069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93663" indent="80963">
              <a:defRPr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5722" y="1741771"/>
            <a:ext cx="8941568" cy="4925092"/>
          </a:xfrm>
        </p:spPr>
        <p:txBody>
          <a:bodyPr/>
          <a:lstStyle>
            <a:lvl1pPr>
              <a:buClrTx/>
              <a:defRPr/>
            </a:lvl1pPr>
            <a:lvl2pPr marL="538163" indent="-269875">
              <a:buClrTx/>
              <a:defRPr/>
            </a:lvl2pPr>
            <a:lvl3pPr marL="806450" indent="-268288"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800" u="none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F5E383AE-B451-4269-99FB-51EECBFD36A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 se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 bwMode="auto">
          <a:xfrm>
            <a:off x="7788276" y="6144027"/>
            <a:ext cx="1357313" cy="8774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565150">
              <a:defRPr/>
            </a:pPr>
            <a:endParaRPr lang="pt-BR" sz="1200" b="1" u="sng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93663" indent="80963">
              <a:defRPr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5722" y="1741771"/>
            <a:ext cx="8941568" cy="4925092"/>
          </a:xfrm>
        </p:spPr>
        <p:txBody>
          <a:bodyPr/>
          <a:lstStyle>
            <a:lvl1pPr>
              <a:buClrTx/>
              <a:defRPr/>
            </a:lvl1pPr>
            <a:lvl2pPr marL="538163" indent="-269875">
              <a:buClrTx/>
              <a:defRPr/>
            </a:lvl2pPr>
            <a:lvl3pPr marL="806450" indent="-268288"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800" u="none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46EA2ADA-6E4C-4FDF-9A92-6F83331491E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15076" y="1828897"/>
            <a:ext cx="8643998" cy="4387460"/>
          </a:xfrm>
        </p:spPr>
        <p:txBody>
          <a:bodyPr/>
          <a:lstStyle>
            <a:lvl1pPr marL="0" indent="0">
              <a:buNone/>
              <a:defRPr sz="5200"/>
            </a:lvl1pPr>
            <a:lvl2pPr marL="739018" indent="0">
              <a:buNone/>
              <a:defRPr sz="4500"/>
            </a:lvl2pPr>
            <a:lvl3pPr marL="1478036" indent="0">
              <a:buNone/>
              <a:defRPr sz="3900"/>
            </a:lvl3pPr>
            <a:lvl4pPr marL="2217054" indent="0">
              <a:buNone/>
              <a:defRPr sz="3200"/>
            </a:lvl4pPr>
            <a:lvl5pPr marL="2956072" indent="0">
              <a:buNone/>
              <a:defRPr sz="3200"/>
            </a:lvl5pPr>
            <a:lvl6pPr marL="3695090" indent="0">
              <a:buNone/>
              <a:defRPr sz="3200"/>
            </a:lvl6pPr>
            <a:lvl7pPr marL="4434108" indent="0">
              <a:buNone/>
              <a:defRPr sz="3200"/>
            </a:lvl7pPr>
            <a:lvl8pPr marL="5173127" indent="0">
              <a:buNone/>
              <a:defRPr sz="3200"/>
            </a:lvl8pPr>
            <a:lvl9pPr marL="5912145" indent="0">
              <a:buNone/>
              <a:defRPr sz="32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15076" y="6216357"/>
            <a:ext cx="7500990" cy="805156"/>
          </a:xfrm>
        </p:spPr>
        <p:txBody>
          <a:bodyPr/>
          <a:lstStyle>
            <a:lvl1pPr marL="0" indent="0">
              <a:buNone/>
              <a:defRPr sz="1600"/>
            </a:lvl1pPr>
            <a:lvl2pPr marL="739018" indent="0">
              <a:buNone/>
              <a:defRPr sz="1900"/>
            </a:lvl2pPr>
            <a:lvl3pPr marL="1478036" indent="0">
              <a:buNone/>
              <a:defRPr sz="1600"/>
            </a:lvl3pPr>
            <a:lvl4pPr marL="2217054" indent="0">
              <a:buNone/>
              <a:defRPr sz="1500"/>
            </a:lvl4pPr>
            <a:lvl5pPr marL="2956072" indent="0">
              <a:buNone/>
              <a:defRPr sz="1500"/>
            </a:lvl5pPr>
            <a:lvl6pPr marL="3695090" indent="0">
              <a:buNone/>
              <a:defRPr sz="1500"/>
            </a:lvl6pPr>
            <a:lvl7pPr marL="4434108" indent="0">
              <a:buNone/>
              <a:defRPr sz="1500"/>
            </a:lvl7pPr>
            <a:lvl8pPr marL="5173127" indent="0">
              <a:buNone/>
              <a:defRPr sz="1500"/>
            </a:lvl8pPr>
            <a:lvl9pPr marL="5912145" indent="0">
              <a:buNone/>
              <a:defRPr sz="15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10960" y="1780465"/>
            <a:ext cx="4212927" cy="4925093"/>
          </a:xfrm>
        </p:spPr>
        <p:txBody>
          <a:bodyPr/>
          <a:lstStyle>
            <a:lvl1pPr marL="268288" indent="-268288"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21708" y="1780465"/>
            <a:ext cx="4212927" cy="4925093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839" y="4510934"/>
            <a:ext cx="7774370" cy="1396190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839" y="2975978"/>
            <a:ext cx="7774370" cy="1534956"/>
          </a:xfrm>
        </p:spPr>
        <p:txBody>
          <a:bodyPr anchor="b"/>
          <a:lstStyle>
            <a:lvl1pPr marL="0" indent="0">
              <a:buNone/>
              <a:defRPr sz="3200"/>
            </a:lvl1pPr>
            <a:lvl2pPr marL="739018" indent="0">
              <a:buNone/>
              <a:defRPr sz="2900"/>
            </a:lvl2pPr>
            <a:lvl3pPr marL="1478036" indent="0">
              <a:buNone/>
              <a:defRPr sz="2600"/>
            </a:lvl3pPr>
            <a:lvl4pPr marL="2217054" indent="0">
              <a:buNone/>
              <a:defRPr sz="2300"/>
            </a:lvl4pPr>
            <a:lvl5pPr marL="2956072" indent="0">
              <a:buNone/>
              <a:defRPr sz="2300"/>
            </a:lvl5pPr>
            <a:lvl6pPr marL="3695090" indent="0">
              <a:buNone/>
              <a:defRPr sz="2300"/>
            </a:lvl6pPr>
            <a:lvl7pPr marL="4434108" indent="0">
              <a:buNone/>
              <a:defRPr sz="2300"/>
            </a:lvl7pPr>
            <a:lvl8pPr marL="5173127" indent="0">
              <a:buNone/>
              <a:defRPr sz="2300"/>
            </a:lvl8pPr>
            <a:lvl9pPr marL="5912145" indent="0">
              <a:buNone/>
              <a:defRPr sz="23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6040" y="281800"/>
            <a:ext cx="8233511" cy="1169896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6041" y="1571248"/>
            <a:ext cx="4042299" cy="655398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9018" indent="0">
              <a:buNone/>
              <a:defRPr sz="3200" b="1"/>
            </a:lvl2pPr>
            <a:lvl3pPr marL="1478036" indent="0">
              <a:buNone/>
              <a:defRPr sz="2900" b="1"/>
            </a:lvl3pPr>
            <a:lvl4pPr marL="2217054" indent="0">
              <a:buNone/>
              <a:defRPr sz="2600" b="1"/>
            </a:lvl4pPr>
            <a:lvl5pPr marL="2956072" indent="0">
              <a:buNone/>
              <a:defRPr sz="2600" b="1"/>
            </a:lvl5pPr>
            <a:lvl6pPr marL="3695090" indent="0">
              <a:buNone/>
              <a:defRPr sz="2600" b="1"/>
            </a:lvl6pPr>
            <a:lvl7pPr marL="4434108" indent="0">
              <a:buNone/>
              <a:defRPr sz="2600" b="1"/>
            </a:lvl7pPr>
            <a:lvl8pPr marL="5173127" indent="0">
              <a:buNone/>
              <a:defRPr sz="2600" b="1"/>
            </a:lvl8pPr>
            <a:lvl9pPr marL="5912145" indent="0">
              <a:buNone/>
              <a:defRPr sz="2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6041" y="2226646"/>
            <a:ext cx="4042299" cy="4045535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7253" y="1571248"/>
            <a:ext cx="4042301" cy="655398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9018" indent="0">
              <a:buNone/>
              <a:defRPr sz="3200" b="1"/>
            </a:lvl2pPr>
            <a:lvl3pPr marL="1478036" indent="0">
              <a:buNone/>
              <a:defRPr sz="2900" b="1"/>
            </a:lvl3pPr>
            <a:lvl4pPr marL="2217054" indent="0">
              <a:buNone/>
              <a:defRPr sz="2600" b="1"/>
            </a:lvl4pPr>
            <a:lvl5pPr marL="2956072" indent="0">
              <a:buNone/>
              <a:defRPr sz="2600" b="1"/>
            </a:lvl5pPr>
            <a:lvl6pPr marL="3695090" indent="0">
              <a:buNone/>
              <a:defRPr sz="2600" b="1"/>
            </a:lvl6pPr>
            <a:lvl7pPr marL="4434108" indent="0">
              <a:buNone/>
              <a:defRPr sz="2600" b="1"/>
            </a:lvl7pPr>
            <a:lvl8pPr marL="5173127" indent="0">
              <a:buNone/>
              <a:defRPr sz="2600" b="1"/>
            </a:lvl8pPr>
            <a:lvl9pPr marL="5912145" indent="0">
              <a:buNone/>
              <a:defRPr sz="2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7253" y="2226646"/>
            <a:ext cx="4042301" cy="4045535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6040" y="279668"/>
            <a:ext cx="3009234" cy="1189109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6957" y="279665"/>
            <a:ext cx="5112595" cy="5992515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6040" y="1468776"/>
            <a:ext cx="3009234" cy="4803406"/>
          </a:xfrm>
        </p:spPr>
        <p:txBody>
          <a:bodyPr/>
          <a:lstStyle>
            <a:lvl1pPr marL="0" indent="0">
              <a:buNone/>
              <a:defRPr sz="2300"/>
            </a:lvl1pPr>
            <a:lvl2pPr marL="739018" indent="0">
              <a:buNone/>
              <a:defRPr sz="1900"/>
            </a:lvl2pPr>
            <a:lvl3pPr marL="1478036" indent="0">
              <a:buNone/>
              <a:defRPr sz="1600"/>
            </a:lvl3pPr>
            <a:lvl4pPr marL="2217054" indent="0">
              <a:buNone/>
              <a:defRPr sz="1500"/>
            </a:lvl4pPr>
            <a:lvl5pPr marL="2956072" indent="0">
              <a:buNone/>
              <a:defRPr sz="1500"/>
            </a:lvl5pPr>
            <a:lvl6pPr marL="3695090" indent="0">
              <a:buNone/>
              <a:defRPr sz="1500"/>
            </a:lvl6pPr>
            <a:lvl7pPr marL="4434108" indent="0">
              <a:buNone/>
              <a:defRPr sz="1500"/>
            </a:lvl7pPr>
            <a:lvl8pPr marL="5173127" indent="0">
              <a:buNone/>
              <a:defRPr sz="1500"/>
            </a:lvl8pPr>
            <a:lvl9pPr marL="5912145" indent="0">
              <a:buNone/>
              <a:defRPr sz="15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2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34924" y="1625"/>
            <a:ext cx="9180513" cy="701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-42862" y="0"/>
            <a:ext cx="9188451" cy="1668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7786" tIns="73894" rIns="147786" bIns="738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026" y="1740347"/>
            <a:ext cx="8964613" cy="492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7786" tIns="73894" rIns="147786" bIns="738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788275" y="219372"/>
            <a:ext cx="1092200" cy="2859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 u="none">
                <a:solidFill>
                  <a:srgbClr val="333399"/>
                </a:solidFill>
                <a:latin typeface="+mj-lt"/>
              </a:defRPr>
            </a:lvl1pPr>
          </a:lstStyle>
          <a:p>
            <a:pPr>
              <a:defRPr/>
            </a:pPr>
            <a:fld id="{195B8E40-7F00-4631-879B-5E211DAE507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177800" indent="-1588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+mj-ea"/>
          <a:cs typeface="+mj-cs"/>
        </a:defRPr>
      </a:lvl1pPr>
      <a:lvl2pPr marL="177800" indent="-1588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2pPr>
      <a:lvl3pPr marL="177800" indent="-1588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3pPr>
      <a:lvl4pPr marL="177800" indent="-1588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4pPr>
      <a:lvl5pPr marL="177800" indent="-1588"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</a:defRPr>
      </a:lvl5pPr>
      <a:lvl6pPr marL="739018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1478036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2217054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2956072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268288" indent="-268288" algn="l" rtl="0" eaLnBrk="0" fontAlgn="base" hangingPunct="0">
        <a:spcBef>
          <a:spcPct val="0"/>
        </a:spcBef>
        <a:spcAft>
          <a:spcPts val="800"/>
        </a:spcAft>
        <a:buFont typeface="Wingdings" pitchFamily="2" charset="2"/>
        <a:buChar char="§"/>
        <a:defRPr sz="2200" b="1">
          <a:solidFill>
            <a:schemeClr val="accent2"/>
          </a:solidFill>
          <a:latin typeface="+mn-lt"/>
          <a:ea typeface="+mn-ea"/>
          <a:cs typeface="+mn-cs"/>
        </a:defRPr>
      </a:lvl1pPr>
      <a:lvl2pPr marL="538163" indent="-269875" algn="l" rtl="0" eaLnBrk="0" fontAlgn="base" hangingPunct="0">
        <a:spcBef>
          <a:spcPct val="0"/>
        </a:spcBef>
        <a:spcAft>
          <a:spcPts val="800"/>
        </a:spcAft>
        <a:buFont typeface="Wingdings" pitchFamily="2" charset="2"/>
        <a:buChar char="§"/>
        <a:defRPr sz="2200" b="1">
          <a:solidFill>
            <a:schemeClr val="accent2"/>
          </a:solidFill>
          <a:latin typeface="+mn-lt"/>
        </a:defRPr>
      </a:lvl2pPr>
      <a:lvl3pPr marL="806450" indent="-268288" algn="l" rtl="0" eaLnBrk="0" fontAlgn="base" hangingPunct="0">
        <a:spcBef>
          <a:spcPct val="0"/>
        </a:spcBef>
        <a:spcAft>
          <a:spcPts val="800"/>
        </a:spcAft>
        <a:buFont typeface="Wingdings" pitchFamily="2" charset="2"/>
        <a:buChar char="§"/>
        <a:defRPr sz="2200" b="1">
          <a:solidFill>
            <a:schemeClr val="accent2"/>
          </a:solidFill>
          <a:latin typeface="+mn-lt"/>
        </a:defRPr>
      </a:lvl3pPr>
      <a:lvl4pPr marL="1076325" indent="-269875" algn="l" rtl="0" eaLnBrk="0" fontAlgn="base" hangingPunct="0">
        <a:spcBef>
          <a:spcPct val="0"/>
        </a:spcBef>
        <a:spcAft>
          <a:spcPts val="800"/>
        </a:spcAft>
        <a:buFont typeface="Wingdings" pitchFamily="2" charset="2"/>
        <a:buChar char="§"/>
        <a:defRPr sz="2200" b="1">
          <a:solidFill>
            <a:schemeClr val="accent2"/>
          </a:solidFill>
          <a:latin typeface="+mn-lt"/>
        </a:defRPr>
      </a:lvl4pPr>
      <a:lvl5pPr marL="1344613" indent="-268288" algn="l" rtl="0" eaLnBrk="0" fontAlgn="base" hangingPunct="0">
        <a:spcBef>
          <a:spcPct val="0"/>
        </a:spcBef>
        <a:spcAft>
          <a:spcPts val="800"/>
        </a:spcAft>
        <a:buFont typeface="Wingdings" pitchFamily="2" charset="2"/>
        <a:buChar char="§"/>
        <a:defRPr sz="2200" b="1">
          <a:solidFill>
            <a:schemeClr val="accent2"/>
          </a:solidFill>
          <a:latin typeface="+mn-lt"/>
        </a:defRPr>
      </a:lvl5pPr>
      <a:lvl6pPr marL="3633506" indent="-287396" algn="l" rtl="0" fontAlgn="base">
        <a:spcBef>
          <a:spcPct val="0"/>
        </a:spcBef>
        <a:spcAft>
          <a:spcPct val="0"/>
        </a:spcAft>
        <a:buClr>
          <a:srgbClr val="333399"/>
        </a:buClr>
        <a:buFont typeface="Wingdings" pitchFamily="2" charset="2"/>
        <a:buChar char="§"/>
        <a:tabLst>
          <a:tab pos="2894487" algn="l"/>
        </a:tabLst>
        <a:defRPr sz="2600" b="1">
          <a:solidFill>
            <a:schemeClr val="accent2"/>
          </a:solidFill>
          <a:latin typeface="+mn-lt"/>
        </a:defRPr>
      </a:lvl6pPr>
      <a:lvl7pPr marL="4372524" indent="-287396" algn="l" rtl="0" fontAlgn="base">
        <a:spcBef>
          <a:spcPct val="0"/>
        </a:spcBef>
        <a:spcAft>
          <a:spcPct val="0"/>
        </a:spcAft>
        <a:buClr>
          <a:srgbClr val="333399"/>
        </a:buClr>
        <a:buFont typeface="Wingdings" pitchFamily="2" charset="2"/>
        <a:buChar char="§"/>
        <a:tabLst>
          <a:tab pos="2894487" algn="l"/>
        </a:tabLst>
        <a:defRPr sz="2600" b="1">
          <a:solidFill>
            <a:schemeClr val="accent2"/>
          </a:solidFill>
          <a:latin typeface="+mn-lt"/>
        </a:defRPr>
      </a:lvl7pPr>
      <a:lvl8pPr marL="5111542" indent="-287396" algn="l" rtl="0" fontAlgn="base">
        <a:spcBef>
          <a:spcPct val="0"/>
        </a:spcBef>
        <a:spcAft>
          <a:spcPct val="0"/>
        </a:spcAft>
        <a:buClr>
          <a:srgbClr val="333399"/>
        </a:buClr>
        <a:buFont typeface="Wingdings" pitchFamily="2" charset="2"/>
        <a:buChar char="§"/>
        <a:tabLst>
          <a:tab pos="2894487" algn="l"/>
        </a:tabLst>
        <a:defRPr sz="2600" b="1">
          <a:solidFill>
            <a:schemeClr val="accent2"/>
          </a:solidFill>
          <a:latin typeface="+mn-lt"/>
        </a:defRPr>
      </a:lvl8pPr>
      <a:lvl9pPr marL="5850560" indent="-287396" algn="l" rtl="0" fontAlgn="base">
        <a:spcBef>
          <a:spcPct val="0"/>
        </a:spcBef>
        <a:spcAft>
          <a:spcPct val="0"/>
        </a:spcAft>
        <a:buClr>
          <a:srgbClr val="333399"/>
        </a:buClr>
        <a:buFont typeface="Wingdings" pitchFamily="2" charset="2"/>
        <a:buChar char="§"/>
        <a:tabLst>
          <a:tab pos="2894487" algn="l"/>
        </a:tabLst>
        <a:defRPr sz="2600" b="1">
          <a:solidFill>
            <a:schemeClr val="accent2"/>
          </a:solidFill>
          <a:latin typeface="+mn-lt"/>
        </a:defRPr>
      </a:lvl9pPr>
    </p:bodyStyle>
    <p:otherStyle>
      <a:defPPr>
        <a:defRPr lang="pt-BR"/>
      </a:defPPr>
      <a:lvl1pPr marL="0" algn="l" defTabSz="147803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9018" algn="l" defTabSz="147803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8036" algn="l" defTabSz="147803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7054" algn="l" defTabSz="147803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56072" algn="l" defTabSz="147803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95090" algn="l" defTabSz="147803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34108" algn="l" defTabSz="147803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73127" algn="l" defTabSz="147803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12145" algn="l" defTabSz="147803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0" y="3150716"/>
            <a:ext cx="9145588" cy="3874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9303" tIns="74652" rIns="149303" bIns="74652">
            <a:spAutoFit/>
          </a:bodyPr>
          <a:lstStyle>
            <a:lvl1pPr defTabSz="56515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 defTabSz="56515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 defTabSz="56515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 defTabSz="56515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 defTabSz="56515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defTabSz="56515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defTabSz="56515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defTabSz="56515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defTabSz="56515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endParaRPr lang="pt-BR" sz="1400" u="none" dirty="0" smtClean="0">
              <a:solidFill>
                <a:schemeClr val="tx1"/>
              </a:solidFill>
            </a:endParaRP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pt-BR" sz="1400" u="none" dirty="0" smtClean="0">
                <a:solidFill>
                  <a:schemeClr val="tx1"/>
                </a:solidFill>
              </a:rPr>
              <a:t>Unidade III</a:t>
            </a:r>
            <a:endParaRPr lang="pt-BR" sz="1400" u="none" dirty="0">
              <a:solidFill>
                <a:schemeClr val="tx1"/>
              </a:solidFill>
            </a:endParaRP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endParaRPr lang="pt-BR" sz="3300" u="none" dirty="0">
              <a:solidFill>
                <a:schemeClr val="tx1"/>
              </a:solidFill>
            </a:endParaRP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endParaRPr lang="pt-BR" sz="4800" u="none" dirty="0">
              <a:solidFill>
                <a:schemeClr val="tx1"/>
              </a:solidFill>
            </a:endParaRP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pt-BR" sz="2400" u="none" dirty="0" smtClean="0">
                <a:solidFill>
                  <a:schemeClr val="tx1"/>
                </a:solidFill>
              </a:rPr>
              <a:t>PESQUISA OPERACIONAL</a:t>
            </a:r>
            <a:endParaRPr lang="pt-BR" sz="2400" u="none" dirty="0">
              <a:solidFill>
                <a:schemeClr val="tx1"/>
              </a:solidFill>
            </a:endParaRPr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endParaRPr lang="pt-BR" sz="3300" u="none" dirty="0"/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endParaRPr lang="pt-BR" sz="2800" u="none" dirty="0"/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endParaRPr lang="pt-BR" sz="2300" u="none" dirty="0"/>
          </a:p>
          <a:p>
            <a:pPr algn="ctr" eaLnBrk="1" hangingPunct="1">
              <a:spcAft>
                <a:spcPct val="0"/>
              </a:spcAft>
              <a:buClrTx/>
              <a:buFontTx/>
              <a:buNone/>
            </a:pPr>
            <a:r>
              <a:rPr lang="pt-BR" u="none" dirty="0" smtClean="0"/>
              <a:t>Prof. Mauricio </a:t>
            </a:r>
            <a:r>
              <a:rPr lang="pt-BR" u="none" dirty="0" err="1" smtClean="0"/>
              <a:t>Fanno</a:t>
            </a:r>
            <a:endParaRPr lang="pt-BR" u="non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Aplicação. </a:t>
            </a:r>
            <a:r>
              <a:rPr lang="de-DE" dirty="0" smtClean="0"/>
              <a:t>Restrições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 smtClean="0">
                <a:solidFill>
                  <a:srgbClr val="333399"/>
                </a:solidFill>
              </a:rPr>
              <a:t>Restrições </a:t>
            </a:r>
            <a:r>
              <a:rPr lang="pt-BR" sz="3200" dirty="0">
                <a:solidFill>
                  <a:srgbClr val="333399"/>
                </a:solidFill>
              </a:rPr>
              <a:t>relativas à produção das fontes: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333399"/>
                </a:solidFill>
              </a:rPr>
              <a:t>Fonte F</a:t>
            </a:r>
            <a:r>
              <a:rPr lang="pt-BR" sz="3200" baseline="-25000" dirty="0">
                <a:solidFill>
                  <a:srgbClr val="333399"/>
                </a:solidFill>
              </a:rPr>
              <a:t>1</a:t>
            </a:r>
          </a:p>
          <a:p>
            <a:pPr marL="1200150" lvl="1" indent="-457200"/>
            <a:r>
              <a:rPr lang="pt-BR" sz="3200" dirty="0">
                <a:solidFill>
                  <a:srgbClr val="333399"/>
                </a:solidFill>
              </a:rPr>
              <a:t>x</a:t>
            </a:r>
            <a:r>
              <a:rPr lang="pt-BR" sz="3200" baseline="-25000" dirty="0">
                <a:solidFill>
                  <a:srgbClr val="333399"/>
                </a:solidFill>
              </a:rPr>
              <a:t>11</a:t>
            </a:r>
            <a:r>
              <a:rPr lang="pt-BR" sz="3200" dirty="0">
                <a:solidFill>
                  <a:srgbClr val="333399"/>
                </a:solidFill>
              </a:rPr>
              <a:t> + x</a:t>
            </a:r>
            <a:r>
              <a:rPr lang="pt-BR" sz="3200" baseline="-25000" dirty="0">
                <a:solidFill>
                  <a:srgbClr val="333399"/>
                </a:solidFill>
              </a:rPr>
              <a:t>12</a:t>
            </a:r>
            <a:r>
              <a:rPr lang="pt-BR" sz="3200" dirty="0">
                <a:solidFill>
                  <a:srgbClr val="333399"/>
                </a:solidFill>
              </a:rPr>
              <a:t> + x</a:t>
            </a:r>
            <a:r>
              <a:rPr lang="pt-BR" sz="3200" baseline="-25000" dirty="0">
                <a:solidFill>
                  <a:srgbClr val="333399"/>
                </a:solidFill>
              </a:rPr>
              <a:t>13</a:t>
            </a:r>
            <a:r>
              <a:rPr lang="pt-BR" sz="3200" dirty="0">
                <a:solidFill>
                  <a:srgbClr val="333399"/>
                </a:solidFill>
              </a:rPr>
              <a:t> + x</a:t>
            </a:r>
            <a:r>
              <a:rPr lang="pt-BR" sz="3200" baseline="-25000" dirty="0">
                <a:solidFill>
                  <a:srgbClr val="333399"/>
                </a:solidFill>
              </a:rPr>
              <a:t>14</a:t>
            </a:r>
            <a:r>
              <a:rPr lang="pt-BR" sz="3200" dirty="0">
                <a:solidFill>
                  <a:srgbClr val="333399"/>
                </a:solidFill>
              </a:rPr>
              <a:t> </a:t>
            </a:r>
            <a:r>
              <a:rPr lang="pt-BR" sz="3200" dirty="0" smtClean="0">
                <a:solidFill>
                  <a:srgbClr val="333399"/>
                </a:solidFill>
              </a:rPr>
              <a:t>= </a:t>
            </a:r>
            <a:r>
              <a:rPr lang="pt-BR" sz="3200" dirty="0">
                <a:solidFill>
                  <a:srgbClr val="333399"/>
                </a:solidFill>
              </a:rPr>
              <a:t>4</a:t>
            </a:r>
            <a:r>
              <a:rPr lang="pt-BR" sz="3200" dirty="0" smtClean="0">
                <a:solidFill>
                  <a:srgbClr val="333399"/>
                </a:solidFill>
              </a:rPr>
              <a:t>.000</a:t>
            </a:r>
            <a:endParaRPr lang="pt-BR" sz="3200" dirty="0">
              <a:solidFill>
                <a:srgbClr val="333399"/>
              </a:solidFill>
            </a:endParaRP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333399"/>
                </a:solidFill>
              </a:rPr>
              <a:t>Fonte F</a:t>
            </a:r>
            <a:r>
              <a:rPr lang="pt-BR" sz="3200" baseline="-25000" dirty="0">
                <a:solidFill>
                  <a:srgbClr val="333399"/>
                </a:solidFill>
              </a:rPr>
              <a:t>2</a:t>
            </a:r>
          </a:p>
          <a:p>
            <a:pPr marL="1200150" lvl="1" indent="-457200"/>
            <a:r>
              <a:rPr lang="pt-BR" sz="3200" dirty="0">
                <a:solidFill>
                  <a:srgbClr val="333399"/>
                </a:solidFill>
              </a:rPr>
              <a:t>x</a:t>
            </a:r>
            <a:r>
              <a:rPr lang="pt-BR" sz="3200" baseline="-25000" dirty="0">
                <a:solidFill>
                  <a:srgbClr val="333399"/>
                </a:solidFill>
              </a:rPr>
              <a:t>21</a:t>
            </a:r>
            <a:r>
              <a:rPr lang="pt-BR" sz="3200" dirty="0">
                <a:solidFill>
                  <a:srgbClr val="333399"/>
                </a:solidFill>
              </a:rPr>
              <a:t> + x</a:t>
            </a:r>
            <a:r>
              <a:rPr lang="pt-BR" sz="3200" baseline="-25000" dirty="0">
                <a:solidFill>
                  <a:srgbClr val="333399"/>
                </a:solidFill>
              </a:rPr>
              <a:t>22</a:t>
            </a:r>
            <a:r>
              <a:rPr lang="pt-BR" sz="3200" dirty="0">
                <a:solidFill>
                  <a:srgbClr val="333399"/>
                </a:solidFill>
              </a:rPr>
              <a:t> + x</a:t>
            </a:r>
            <a:r>
              <a:rPr lang="pt-BR" sz="3200" baseline="-25000" dirty="0">
                <a:solidFill>
                  <a:srgbClr val="333399"/>
                </a:solidFill>
              </a:rPr>
              <a:t>23</a:t>
            </a:r>
            <a:r>
              <a:rPr lang="pt-BR" sz="3200" dirty="0">
                <a:solidFill>
                  <a:srgbClr val="333399"/>
                </a:solidFill>
              </a:rPr>
              <a:t> + x</a:t>
            </a:r>
            <a:r>
              <a:rPr lang="pt-BR" sz="3200" baseline="-25000" dirty="0">
                <a:solidFill>
                  <a:srgbClr val="333399"/>
                </a:solidFill>
              </a:rPr>
              <a:t>24</a:t>
            </a:r>
            <a:r>
              <a:rPr lang="pt-BR" sz="3200" dirty="0">
                <a:solidFill>
                  <a:srgbClr val="333399"/>
                </a:solidFill>
              </a:rPr>
              <a:t> </a:t>
            </a:r>
            <a:r>
              <a:rPr lang="pt-BR" sz="3200" dirty="0" smtClean="0">
                <a:solidFill>
                  <a:srgbClr val="333399"/>
                </a:solidFill>
              </a:rPr>
              <a:t>= </a:t>
            </a:r>
            <a:r>
              <a:rPr lang="pt-BR" sz="3200" dirty="0">
                <a:solidFill>
                  <a:srgbClr val="333399"/>
                </a:solidFill>
              </a:rPr>
              <a:t>8</a:t>
            </a:r>
            <a:r>
              <a:rPr lang="pt-BR" sz="3200" dirty="0" smtClean="0">
                <a:solidFill>
                  <a:srgbClr val="333399"/>
                </a:solidFill>
              </a:rPr>
              <a:t>.000</a:t>
            </a:r>
            <a:endParaRPr lang="pt-BR" sz="3200" dirty="0">
              <a:solidFill>
                <a:srgbClr val="333399"/>
              </a:solidFill>
            </a:endParaRP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333399"/>
                </a:solidFill>
              </a:rPr>
              <a:t>Fonte F</a:t>
            </a:r>
            <a:r>
              <a:rPr lang="pt-BR" sz="3200" baseline="-25000" dirty="0">
                <a:solidFill>
                  <a:srgbClr val="333399"/>
                </a:solidFill>
              </a:rPr>
              <a:t>3</a:t>
            </a:r>
          </a:p>
          <a:p>
            <a:pPr marL="1200150" lvl="1" indent="-457200"/>
            <a:r>
              <a:rPr lang="pt-BR" sz="3200" dirty="0">
                <a:solidFill>
                  <a:srgbClr val="333399"/>
                </a:solidFill>
              </a:rPr>
              <a:t>x</a:t>
            </a:r>
            <a:r>
              <a:rPr lang="pt-BR" sz="3200" baseline="-25000" dirty="0">
                <a:solidFill>
                  <a:srgbClr val="333399"/>
                </a:solidFill>
              </a:rPr>
              <a:t>31</a:t>
            </a:r>
            <a:r>
              <a:rPr lang="pt-BR" sz="3200" dirty="0">
                <a:solidFill>
                  <a:srgbClr val="333399"/>
                </a:solidFill>
              </a:rPr>
              <a:t> + x</a:t>
            </a:r>
            <a:r>
              <a:rPr lang="pt-BR" sz="3200" baseline="-25000" dirty="0">
                <a:solidFill>
                  <a:srgbClr val="333399"/>
                </a:solidFill>
              </a:rPr>
              <a:t>32</a:t>
            </a:r>
            <a:r>
              <a:rPr lang="pt-BR" sz="3200" dirty="0">
                <a:solidFill>
                  <a:srgbClr val="333399"/>
                </a:solidFill>
              </a:rPr>
              <a:t> + x</a:t>
            </a:r>
            <a:r>
              <a:rPr lang="pt-BR" sz="3200" baseline="-25000" dirty="0">
                <a:solidFill>
                  <a:srgbClr val="333399"/>
                </a:solidFill>
              </a:rPr>
              <a:t>33</a:t>
            </a:r>
            <a:r>
              <a:rPr lang="pt-BR" sz="3200" dirty="0">
                <a:solidFill>
                  <a:srgbClr val="333399"/>
                </a:solidFill>
              </a:rPr>
              <a:t> + x</a:t>
            </a:r>
            <a:r>
              <a:rPr lang="pt-BR" sz="3200" baseline="-25000" dirty="0">
                <a:solidFill>
                  <a:srgbClr val="333399"/>
                </a:solidFill>
              </a:rPr>
              <a:t>34</a:t>
            </a:r>
            <a:r>
              <a:rPr lang="pt-BR" sz="3200" dirty="0">
                <a:solidFill>
                  <a:srgbClr val="333399"/>
                </a:solidFill>
              </a:rPr>
              <a:t> </a:t>
            </a:r>
            <a:r>
              <a:rPr lang="pt-BR" sz="3200" dirty="0" smtClean="0">
                <a:solidFill>
                  <a:srgbClr val="333399"/>
                </a:solidFill>
              </a:rPr>
              <a:t>= 13.000</a:t>
            </a:r>
            <a:endParaRPr lang="pt-BR" sz="3200" baseline="-25000" dirty="0">
              <a:solidFill>
                <a:srgbClr val="333399"/>
              </a:solidFill>
            </a:endParaRP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11653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Aplicação. </a:t>
            </a:r>
            <a:r>
              <a:rPr lang="de-DE" dirty="0" smtClean="0"/>
              <a:t>Restrições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333399"/>
                </a:solidFill>
              </a:rPr>
              <a:t>Restrições relativas às demandas dos destinos: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333399"/>
                </a:solidFill>
              </a:rPr>
              <a:t>Destino D</a:t>
            </a:r>
            <a:r>
              <a:rPr lang="pt-BR" sz="2800" baseline="-25000" dirty="0">
                <a:solidFill>
                  <a:srgbClr val="333399"/>
                </a:solidFill>
              </a:rPr>
              <a:t>1</a:t>
            </a:r>
          </a:p>
          <a:p>
            <a:pPr marL="1200150" lvl="1" indent="-457200"/>
            <a:r>
              <a:rPr lang="pt-BR" sz="2800" dirty="0">
                <a:solidFill>
                  <a:srgbClr val="333399"/>
                </a:solidFill>
              </a:rPr>
              <a:t>x</a:t>
            </a:r>
            <a:r>
              <a:rPr lang="pt-BR" sz="2800" baseline="-25000" dirty="0">
                <a:solidFill>
                  <a:srgbClr val="333399"/>
                </a:solidFill>
              </a:rPr>
              <a:t>11</a:t>
            </a:r>
            <a:r>
              <a:rPr lang="pt-BR" sz="2800" dirty="0">
                <a:solidFill>
                  <a:srgbClr val="333399"/>
                </a:solidFill>
              </a:rPr>
              <a:t> + x</a:t>
            </a:r>
            <a:r>
              <a:rPr lang="pt-BR" sz="2800" baseline="-25000" dirty="0">
                <a:solidFill>
                  <a:srgbClr val="333399"/>
                </a:solidFill>
              </a:rPr>
              <a:t>21</a:t>
            </a:r>
            <a:r>
              <a:rPr lang="pt-BR" sz="2800" dirty="0">
                <a:solidFill>
                  <a:srgbClr val="333399"/>
                </a:solidFill>
              </a:rPr>
              <a:t> + x</a:t>
            </a:r>
            <a:r>
              <a:rPr lang="pt-BR" sz="2800" baseline="-25000" dirty="0">
                <a:solidFill>
                  <a:srgbClr val="333399"/>
                </a:solidFill>
              </a:rPr>
              <a:t>31</a:t>
            </a:r>
            <a:r>
              <a:rPr lang="pt-BR" sz="2800" dirty="0">
                <a:solidFill>
                  <a:srgbClr val="333399"/>
                </a:solidFill>
              </a:rPr>
              <a:t> = </a:t>
            </a:r>
            <a:r>
              <a:rPr lang="pt-BR" sz="2800" dirty="0" smtClean="0">
                <a:solidFill>
                  <a:srgbClr val="333399"/>
                </a:solidFill>
              </a:rPr>
              <a:t>9.000</a:t>
            </a:r>
            <a:endParaRPr lang="pt-BR" sz="2800" dirty="0">
              <a:solidFill>
                <a:srgbClr val="333399"/>
              </a:solidFill>
            </a:endParaRP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333399"/>
                </a:solidFill>
              </a:rPr>
              <a:t>Destino D</a:t>
            </a:r>
            <a:r>
              <a:rPr lang="pt-BR" sz="2800" baseline="-25000" dirty="0">
                <a:solidFill>
                  <a:srgbClr val="333399"/>
                </a:solidFill>
              </a:rPr>
              <a:t>2</a:t>
            </a:r>
          </a:p>
          <a:p>
            <a:pPr marL="1200150" lvl="1" indent="-457200"/>
            <a:r>
              <a:rPr lang="pt-BR" sz="2800" dirty="0">
                <a:solidFill>
                  <a:srgbClr val="333399"/>
                </a:solidFill>
              </a:rPr>
              <a:t>x</a:t>
            </a:r>
            <a:r>
              <a:rPr lang="pt-BR" sz="2800" baseline="-25000" dirty="0">
                <a:solidFill>
                  <a:srgbClr val="333399"/>
                </a:solidFill>
              </a:rPr>
              <a:t>12</a:t>
            </a:r>
            <a:r>
              <a:rPr lang="pt-BR" sz="2800" dirty="0">
                <a:solidFill>
                  <a:srgbClr val="333399"/>
                </a:solidFill>
              </a:rPr>
              <a:t> + </a:t>
            </a:r>
            <a:r>
              <a:rPr lang="pt-BR" sz="2800" dirty="0" smtClean="0">
                <a:solidFill>
                  <a:srgbClr val="333399"/>
                </a:solidFill>
              </a:rPr>
              <a:t>x</a:t>
            </a:r>
            <a:r>
              <a:rPr lang="pt-BR" sz="2800" baseline="-25000" dirty="0" smtClean="0">
                <a:solidFill>
                  <a:srgbClr val="333399"/>
                </a:solidFill>
              </a:rPr>
              <a:t>22</a:t>
            </a:r>
            <a:r>
              <a:rPr lang="pt-BR" sz="2800" dirty="0" smtClean="0">
                <a:solidFill>
                  <a:srgbClr val="333399"/>
                </a:solidFill>
              </a:rPr>
              <a:t> </a:t>
            </a:r>
            <a:r>
              <a:rPr lang="pt-BR" sz="2800" dirty="0">
                <a:solidFill>
                  <a:srgbClr val="333399"/>
                </a:solidFill>
              </a:rPr>
              <a:t>+ x</a:t>
            </a:r>
            <a:r>
              <a:rPr lang="pt-BR" sz="2800" baseline="-25000" dirty="0">
                <a:solidFill>
                  <a:srgbClr val="333399"/>
                </a:solidFill>
              </a:rPr>
              <a:t>32</a:t>
            </a:r>
            <a:r>
              <a:rPr lang="pt-BR" sz="2800" dirty="0">
                <a:solidFill>
                  <a:srgbClr val="333399"/>
                </a:solidFill>
              </a:rPr>
              <a:t> = </a:t>
            </a:r>
            <a:r>
              <a:rPr lang="pt-BR" sz="2800" dirty="0" smtClean="0">
                <a:solidFill>
                  <a:srgbClr val="333399"/>
                </a:solidFill>
              </a:rPr>
              <a:t>8.000</a:t>
            </a:r>
            <a:endParaRPr lang="pt-BR" sz="2800" dirty="0">
              <a:solidFill>
                <a:srgbClr val="333399"/>
              </a:solidFill>
            </a:endParaRP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333399"/>
                </a:solidFill>
              </a:rPr>
              <a:t>Destino D</a:t>
            </a:r>
            <a:r>
              <a:rPr lang="pt-BR" sz="2800" baseline="-25000" dirty="0">
                <a:solidFill>
                  <a:srgbClr val="333399"/>
                </a:solidFill>
              </a:rPr>
              <a:t>3</a:t>
            </a:r>
          </a:p>
          <a:p>
            <a:pPr marL="1200150" lvl="1" indent="-457200"/>
            <a:r>
              <a:rPr lang="pt-BR" sz="2800" dirty="0">
                <a:solidFill>
                  <a:srgbClr val="333399"/>
                </a:solidFill>
              </a:rPr>
              <a:t>x</a:t>
            </a:r>
            <a:r>
              <a:rPr lang="pt-BR" sz="2800" baseline="-25000" dirty="0">
                <a:solidFill>
                  <a:srgbClr val="333399"/>
                </a:solidFill>
              </a:rPr>
              <a:t>13</a:t>
            </a:r>
            <a:r>
              <a:rPr lang="pt-BR" sz="2800" dirty="0">
                <a:solidFill>
                  <a:srgbClr val="333399"/>
                </a:solidFill>
              </a:rPr>
              <a:t> + x</a:t>
            </a:r>
            <a:r>
              <a:rPr lang="pt-BR" sz="2800" baseline="-25000" dirty="0">
                <a:solidFill>
                  <a:srgbClr val="333399"/>
                </a:solidFill>
              </a:rPr>
              <a:t>23</a:t>
            </a:r>
            <a:r>
              <a:rPr lang="pt-BR" sz="2800" dirty="0">
                <a:solidFill>
                  <a:srgbClr val="333399"/>
                </a:solidFill>
              </a:rPr>
              <a:t> + x</a:t>
            </a:r>
            <a:r>
              <a:rPr lang="pt-BR" sz="2800" baseline="-25000" dirty="0">
                <a:solidFill>
                  <a:srgbClr val="333399"/>
                </a:solidFill>
              </a:rPr>
              <a:t>33</a:t>
            </a:r>
            <a:r>
              <a:rPr lang="pt-BR" sz="2800" dirty="0">
                <a:solidFill>
                  <a:srgbClr val="333399"/>
                </a:solidFill>
              </a:rPr>
              <a:t> = </a:t>
            </a:r>
            <a:r>
              <a:rPr lang="pt-BR" sz="2800" dirty="0" smtClean="0">
                <a:solidFill>
                  <a:srgbClr val="333399"/>
                </a:solidFill>
              </a:rPr>
              <a:t>3.000</a:t>
            </a:r>
            <a:endParaRPr lang="pt-BR" sz="2800" dirty="0">
              <a:solidFill>
                <a:srgbClr val="333399"/>
              </a:solidFill>
            </a:endParaRP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333399"/>
                </a:solidFill>
              </a:rPr>
              <a:t>Destino D</a:t>
            </a:r>
            <a:r>
              <a:rPr lang="pt-BR" sz="2800" baseline="-25000" dirty="0">
                <a:solidFill>
                  <a:srgbClr val="333399"/>
                </a:solidFill>
              </a:rPr>
              <a:t>4</a:t>
            </a:r>
          </a:p>
          <a:p>
            <a:pPr marL="1200150" lvl="1" indent="-457200"/>
            <a:r>
              <a:rPr lang="pt-BR" sz="2800" dirty="0">
                <a:solidFill>
                  <a:srgbClr val="333399"/>
                </a:solidFill>
              </a:rPr>
              <a:t>x</a:t>
            </a:r>
            <a:r>
              <a:rPr lang="pt-BR" sz="2800" baseline="-25000" dirty="0">
                <a:solidFill>
                  <a:srgbClr val="333399"/>
                </a:solidFill>
              </a:rPr>
              <a:t>14</a:t>
            </a:r>
            <a:r>
              <a:rPr lang="pt-BR" sz="2800" dirty="0">
                <a:solidFill>
                  <a:srgbClr val="333399"/>
                </a:solidFill>
              </a:rPr>
              <a:t> + x</a:t>
            </a:r>
            <a:r>
              <a:rPr lang="pt-BR" sz="2800" baseline="-25000" dirty="0">
                <a:solidFill>
                  <a:srgbClr val="333399"/>
                </a:solidFill>
              </a:rPr>
              <a:t>24</a:t>
            </a:r>
            <a:r>
              <a:rPr lang="pt-BR" sz="2800" dirty="0">
                <a:solidFill>
                  <a:srgbClr val="333399"/>
                </a:solidFill>
              </a:rPr>
              <a:t> + x</a:t>
            </a:r>
            <a:r>
              <a:rPr lang="pt-BR" sz="2800" baseline="-25000" dirty="0">
                <a:solidFill>
                  <a:srgbClr val="333399"/>
                </a:solidFill>
              </a:rPr>
              <a:t>34</a:t>
            </a:r>
            <a:r>
              <a:rPr lang="pt-BR" sz="2800" dirty="0">
                <a:solidFill>
                  <a:srgbClr val="333399"/>
                </a:solidFill>
              </a:rPr>
              <a:t> = 5</a:t>
            </a:r>
            <a:r>
              <a:rPr lang="pt-BR" sz="2800" dirty="0" smtClean="0">
                <a:solidFill>
                  <a:srgbClr val="333399"/>
                </a:solidFill>
              </a:rPr>
              <a:t>.000</a:t>
            </a:r>
            <a:endParaRPr lang="pt-BR" sz="2800" baseline="-25000" dirty="0">
              <a:solidFill>
                <a:srgbClr val="333399"/>
              </a:solidFill>
            </a:endParaRP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14373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Aplicação. </a:t>
            </a:r>
            <a:r>
              <a:rPr lang="de-DE" dirty="0" smtClean="0"/>
              <a:t>Modelagem Matemática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0">
              <a:buNone/>
            </a:pPr>
            <a:r>
              <a:rPr lang="pt-BR" dirty="0" smtClean="0">
                <a:solidFill>
                  <a:srgbClr val="333399"/>
                </a:solidFill>
              </a:rPr>
              <a:t>Minimizar Custo: 3x</a:t>
            </a:r>
            <a:r>
              <a:rPr lang="pt-BR" baseline="-25000" dirty="0" smtClean="0">
                <a:solidFill>
                  <a:srgbClr val="333399"/>
                </a:solidFill>
              </a:rPr>
              <a:t>11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</a:t>
            </a:r>
            <a:r>
              <a:rPr lang="pt-BR" dirty="0" smtClean="0">
                <a:solidFill>
                  <a:srgbClr val="333399"/>
                </a:solidFill>
              </a:rPr>
              <a:t>2x</a:t>
            </a:r>
            <a:r>
              <a:rPr lang="pt-BR" baseline="-25000" dirty="0" smtClean="0">
                <a:solidFill>
                  <a:srgbClr val="333399"/>
                </a:solidFill>
              </a:rPr>
              <a:t>12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</a:t>
            </a:r>
            <a:r>
              <a:rPr lang="pt-BR" dirty="0" smtClean="0">
                <a:solidFill>
                  <a:srgbClr val="333399"/>
                </a:solidFill>
              </a:rPr>
              <a:t>2x</a:t>
            </a:r>
            <a:r>
              <a:rPr lang="pt-BR" baseline="-25000" dirty="0" smtClean="0">
                <a:solidFill>
                  <a:srgbClr val="333399"/>
                </a:solidFill>
              </a:rPr>
              <a:t>13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+ 3</a:t>
            </a:r>
            <a:r>
              <a:rPr lang="pt-BR" dirty="0" smtClean="0">
                <a:solidFill>
                  <a:srgbClr val="333399"/>
                </a:solidFill>
              </a:rPr>
              <a:t>x</a:t>
            </a:r>
            <a:r>
              <a:rPr lang="pt-BR" baseline="-25000" dirty="0" smtClean="0">
                <a:solidFill>
                  <a:srgbClr val="333399"/>
                </a:solidFill>
              </a:rPr>
              <a:t>14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+ 4</a:t>
            </a:r>
            <a:r>
              <a:rPr lang="pt-BR" dirty="0" smtClean="0">
                <a:solidFill>
                  <a:srgbClr val="333399"/>
                </a:solidFill>
              </a:rPr>
              <a:t>x</a:t>
            </a:r>
            <a:r>
              <a:rPr lang="pt-BR" baseline="-25000" dirty="0" smtClean="0">
                <a:solidFill>
                  <a:srgbClr val="333399"/>
                </a:solidFill>
              </a:rPr>
              <a:t>21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</a:t>
            </a:r>
            <a:r>
              <a:rPr lang="pt-BR" dirty="0" smtClean="0">
                <a:solidFill>
                  <a:srgbClr val="333399"/>
                </a:solidFill>
              </a:rPr>
              <a:t>4x</a:t>
            </a:r>
            <a:r>
              <a:rPr lang="pt-BR" baseline="-25000" dirty="0" smtClean="0">
                <a:solidFill>
                  <a:srgbClr val="333399"/>
                </a:solidFill>
              </a:rPr>
              <a:t>22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+ 5</a:t>
            </a:r>
            <a:r>
              <a:rPr lang="pt-BR" dirty="0" smtClean="0">
                <a:solidFill>
                  <a:srgbClr val="333399"/>
                </a:solidFill>
              </a:rPr>
              <a:t>x</a:t>
            </a:r>
            <a:r>
              <a:rPr lang="pt-BR" baseline="-25000" dirty="0" smtClean="0">
                <a:solidFill>
                  <a:srgbClr val="333399"/>
                </a:solidFill>
              </a:rPr>
              <a:t>23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+ 5</a:t>
            </a:r>
            <a:r>
              <a:rPr lang="pt-BR" dirty="0" smtClean="0">
                <a:solidFill>
                  <a:srgbClr val="333399"/>
                </a:solidFill>
              </a:rPr>
              <a:t>x</a:t>
            </a:r>
            <a:r>
              <a:rPr lang="pt-BR" baseline="-25000" dirty="0" smtClean="0">
                <a:solidFill>
                  <a:srgbClr val="333399"/>
                </a:solidFill>
              </a:rPr>
              <a:t>24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</a:t>
            </a:r>
            <a:r>
              <a:rPr lang="pt-BR" dirty="0" smtClean="0">
                <a:solidFill>
                  <a:srgbClr val="333399"/>
                </a:solidFill>
              </a:rPr>
              <a:t>7x</a:t>
            </a:r>
            <a:r>
              <a:rPr lang="pt-BR" baseline="-25000" dirty="0" smtClean="0">
                <a:solidFill>
                  <a:srgbClr val="333399"/>
                </a:solidFill>
              </a:rPr>
              <a:t>31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</a:t>
            </a:r>
            <a:r>
              <a:rPr lang="pt-BR" dirty="0" smtClean="0">
                <a:solidFill>
                  <a:srgbClr val="333399"/>
                </a:solidFill>
              </a:rPr>
              <a:t>7x</a:t>
            </a:r>
            <a:r>
              <a:rPr lang="pt-BR" baseline="-25000" dirty="0" smtClean="0">
                <a:solidFill>
                  <a:srgbClr val="333399"/>
                </a:solidFill>
              </a:rPr>
              <a:t>32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</a:t>
            </a:r>
            <a:r>
              <a:rPr lang="pt-BR" dirty="0" smtClean="0">
                <a:solidFill>
                  <a:srgbClr val="333399"/>
                </a:solidFill>
              </a:rPr>
              <a:t>6x</a:t>
            </a:r>
            <a:r>
              <a:rPr lang="pt-BR" baseline="-25000" dirty="0" smtClean="0">
                <a:solidFill>
                  <a:srgbClr val="333399"/>
                </a:solidFill>
              </a:rPr>
              <a:t>33</a:t>
            </a:r>
            <a:r>
              <a:rPr lang="pt-BR" dirty="0" smtClean="0">
                <a:solidFill>
                  <a:srgbClr val="333399"/>
                </a:solidFill>
              </a:rPr>
              <a:t> </a:t>
            </a:r>
            <a:r>
              <a:rPr lang="pt-BR" dirty="0">
                <a:solidFill>
                  <a:srgbClr val="333399"/>
                </a:solidFill>
              </a:rPr>
              <a:t>+ </a:t>
            </a:r>
            <a:r>
              <a:rPr lang="pt-BR" dirty="0" smtClean="0">
                <a:solidFill>
                  <a:srgbClr val="333399"/>
                </a:solidFill>
              </a:rPr>
              <a:t>4x</a:t>
            </a:r>
            <a:r>
              <a:rPr lang="pt-BR" baseline="-25000" dirty="0" smtClean="0">
                <a:solidFill>
                  <a:srgbClr val="333399"/>
                </a:solidFill>
              </a:rPr>
              <a:t>34</a:t>
            </a:r>
            <a:endParaRPr lang="pt-BR" baseline="-25000" dirty="0">
              <a:solidFill>
                <a:srgbClr val="333399"/>
              </a:solidFill>
            </a:endParaRPr>
          </a:p>
          <a:p>
            <a:pPr marL="742950" lvl="1" indent="0">
              <a:buNone/>
            </a:pPr>
            <a:endParaRPr lang="pt-BR" dirty="0" smtClean="0">
              <a:solidFill>
                <a:srgbClr val="333399"/>
              </a:solidFill>
            </a:endParaRPr>
          </a:p>
          <a:p>
            <a:pPr marL="742950" lvl="1" indent="0">
              <a:buNone/>
            </a:pPr>
            <a:r>
              <a:rPr lang="pt-BR" dirty="0" smtClean="0">
                <a:solidFill>
                  <a:srgbClr val="333399"/>
                </a:solidFill>
              </a:rPr>
              <a:t>Sujeito </a:t>
            </a:r>
            <a:r>
              <a:rPr lang="pt-BR" dirty="0">
                <a:solidFill>
                  <a:srgbClr val="333399"/>
                </a:solidFill>
              </a:rPr>
              <a:t>a</a:t>
            </a:r>
          </a:p>
          <a:p>
            <a:pPr marL="1738312" lvl="3" indent="-457200"/>
            <a:r>
              <a:rPr lang="pt-BR" dirty="0">
                <a:solidFill>
                  <a:srgbClr val="333399"/>
                </a:solidFill>
              </a:rPr>
              <a:t>x</a:t>
            </a:r>
            <a:r>
              <a:rPr lang="pt-BR" baseline="-25000" dirty="0">
                <a:solidFill>
                  <a:srgbClr val="333399"/>
                </a:solidFill>
              </a:rPr>
              <a:t>11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12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13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14</a:t>
            </a:r>
            <a:r>
              <a:rPr lang="pt-BR" dirty="0">
                <a:solidFill>
                  <a:srgbClr val="333399"/>
                </a:solidFill>
              </a:rPr>
              <a:t> = 4</a:t>
            </a:r>
            <a:r>
              <a:rPr lang="pt-BR" dirty="0" smtClean="0">
                <a:solidFill>
                  <a:srgbClr val="333399"/>
                </a:solidFill>
              </a:rPr>
              <a:t>.000</a:t>
            </a:r>
            <a:endParaRPr lang="pt-BR" dirty="0">
              <a:solidFill>
                <a:srgbClr val="333399"/>
              </a:solidFill>
            </a:endParaRPr>
          </a:p>
          <a:p>
            <a:pPr marL="1738312" lvl="3" indent="-457200"/>
            <a:r>
              <a:rPr lang="pt-BR" dirty="0">
                <a:solidFill>
                  <a:srgbClr val="333399"/>
                </a:solidFill>
              </a:rPr>
              <a:t>x</a:t>
            </a:r>
            <a:r>
              <a:rPr lang="pt-BR" baseline="-25000" dirty="0">
                <a:solidFill>
                  <a:srgbClr val="333399"/>
                </a:solidFill>
              </a:rPr>
              <a:t>21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22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23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24</a:t>
            </a:r>
            <a:r>
              <a:rPr lang="pt-BR" dirty="0">
                <a:solidFill>
                  <a:srgbClr val="333399"/>
                </a:solidFill>
              </a:rPr>
              <a:t> = 8</a:t>
            </a:r>
            <a:r>
              <a:rPr lang="pt-BR" dirty="0" smtClean="0">
                <a:solidFill>
                  <a:srgbClr val="333399"/>
                </a:solidFill>
              </a:rPr>
              <a:t>.000</a:t>
            </a:r>
            <a:endParaRPr lang="pt-BR" dirty="0">
              <a:solidFill>
                <a:srgbClr val="333399"/>
              </a:solidFill>
            </a:endParaRPr>
          </a:p>
          <a:p>
            <a:pPr marL="1738312" lvl="3" indent="-457200"/>
            <a:r>
              <a:rPr lang="pt-BR" dirty="0">
                <a:solidFill>
                  <a:srgbClr val="333399"/>
                </a:solidFill>
              </a:rPr>
              <a:t>x</a:t>
            </a:r>
            <a:r>
              <a:rPr lang="pt-BR" baseline="-25000" dirty="0">
                <a:solidFill>
                  <a:srgbClr val="333399"/>
                </a:solidFill>
              </a:rPr>
              <a:t>31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32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33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34</a:t>
            </a:r>
            <a:r>
              <a:rPr lang="pt-BR" dirty="0">
                <a:solidFill>
                  <a:srgbClr val="333399"/>
                </a:solidFill>
              </a:rPr>
              <a:t> = </a:t>
            </a:r>
            <a:r>
              <a:rPr lang="pt-BR" dirty="0" smtClean="0">
                <a:solidFill>
                  <a:srgbClr val="333399"/>
                </a:solidFill>
              </a:rPr>
              <a:t>13.000</a:t>
            </a:r>
            <a:endParaRPr lang="pt-BR" dirty="0">
              <a:solidFill>
                <a:srgbClr val="333399"/>
              </a:solidFill>
            </a:endParaRPr>
          </a:p>
          <a:p>
            <a:pPr marL="1738312" lvl="3" indent="-457200"/>
            <a:r>
              <a:rPr lang="pt-BR" dirty="0">
                <a:solidFill>
                  <a:srgbClr val="333399"/>
                </a:solidFill>
              </a:rPr>
              <a:t>x</a:t>
            </a:r>
            <a:r>
              <a:rPr lang="pt-BR" baseline="-25000" dirty="0">
                <a:solidFill>
                  <a:srgbClr val="333399"/>
                </a:solidFill>
              </a:rPr>
              <a:t>11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21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31</a:t>
            </a:r>
            <a:r>
              <a:rPr lang="pt-BR" dirty="0">
                <a:solidFill>
                  <a:srgbClr val="333399"/>
                </a:solidFill>
              </a:rPr>
              <a:t> = </a:t>
            </a:r>
            <a:r>
              <a:rPr lang="pt-BR" dirty="0" smtClean="0">
                <a:solidFill>
                  <a:srgbClr val="333399"/>
                </a:solidFill>
              </a:rPr>
              <a:t>9.000</a:t>
            </a:r>
            <a:endParaRPr lang="pt-BR" dirty="0">
              <a:solidFill>
                <a:srgbClr val="333399"/>
              </a:solidFill>
            </a:endParaRPr>
          </a:p>
          <a:p>
            <a:pPr marL="1738312" lvl="3" indent="-457200"/>
            <a:r>
              <a:rPr lang="pt-BR" dirty="0">
                <a:solidFill>
                  <a:srgbClr val="333399"/>
                </a:solidFill>
              </a:rPr>
              <a:t>x</a:t>
            </a:r>
            <a:r>
              <a:rPr lang="pt-BR" baseline="-25000" dirty="0">
                <a:solidFill>
                  <a:srgbClr val="333399"/>
                </a:solidFill>
              </a:rPr>
              <a:t>12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22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32</a:t>
            </a:r>
            <a:r>
              <a:rPr lang="pt-BR" dirty="0">
                <a:solidFill>
                  <a:srgbClr val="333399"/>
                </a:solidFill>
              </a:rPr>
              <a:t> = </a:t>
            </a:r>
            <a:r>
              <a:rPr lang="pt-BR" dirty="0" smtClean="0">
                <a:solidFill>
                  <a:srgbClr val="333399"/>
                </a:solidFill>
              </a:rPr>
              <a:t>8.000</a:t>
            </a:r>
            <a:endParaRPr lang="pt-BR" dirty="0">
              <a:solidFill>
                <a:srgbClr val="333399"/>
              </a:solidFill>
            </a:endParaRPr>
          </a:p>
          <a:p>
            <a:pPr marL="1738312" lvl="3" indent="-457200"/>
            <a:r>
              <a:rPr lang="pt-BR" dirty="0">
                <a:solidFill>
                  <a:srgbClr val="333399"/>
                </a:solidFill>
              </a:rPr>
              <a:t>x</a:t>
            </a:r>
            <a:r>
              <a:rPr lang="pt-BR" baseline="-25000" dirty="0">
                <a:solidFill>
                  <a:srgbClr val="333399"/>
                </a:solidFill>
              </a:rPr>
              <a:t>13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23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33</a:t>
            </a:r>
            <a:r>
              <a:rPr lang="pt-BR" dirty="0">
                <a:solidFill>
                  <a:srgbClr val="333399"/>
                </a:solidFill>
              </a:rPr>
              <a:t> = </a:t>
            </a:r>
            <a:r>
              <a:rPr lang="pt-BR" dirty="0" smtClean="0">
                <a:solidFill>
                  <a:srgbClr val="333399"/>
                </a:solidFill>
              </a:rPr>
              <a:t>3.000</a:t>
            </a:r>
            <a:endParaRPr lang="pt-BR" dirty="0">
              <a:solidFill>
                <a:srgbClr val="333399"/>
              </a:solidFill>
            </a:endParaRPr>
          </a:p>
          <a:p>
            <a:pPr marL="1738312" lvl="3" indent="-457200"/>
            <a:r>
              <a:rPr lang="pt-BR" dirty="0">
                <a:solidFill>
                  <a:srgbClr val="333399"/>
                </a:solidFill>
              </a:rPr>
              <a:t>x</a:t>
            </a:r>
            <a:r>
              <a:rPr lang="pt-BR" baseline="-25000" dirty="0">
                <a:solidFill>
                  <a:srgbClr val="333399"/>
                </a:solidFill>
              </a:rPr>
              <a:t>14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24</a:t>
            </a:r>
            <a:r>
              <a:rPr lang="pt-BR" dirty="0">
                <a:solidFill>
                  <a:srgbClr val="333399"/>
                </a:solidFill>
              </a:rPr>
              <a:t> + x</a:t>
            </a:r>
            <a:r>
              <a:rPr lang="pt-BR" baseline="-25000" dirty="0">
                <a:solidFill>
                  <a:srgbClr val="333399"/>
                </a:solidFill>
              </a:rPr>
              <a:t>34</a:t>
            </a:r>
            <a:r>
              <a:rPr lang="pt-BR" dirty="0">
                <a:solidFill>
                  <a:srgbClr val="333399"/>
                </a:solidFill>
              </a:rPr>
              <a:t> = 5</a:t>
            </a:r>
            <a:r>
              <a:rPr lang="pt-BR" dirty="0" smtClean="0">
                <a:solidFill>
                  <a:srgbClr val="333399"/>
                </a:solidFill>
              </a:rPr>
              <a:t>.000</a:t>
            </a:r>
            <a:endParaRPr lang="pt-BR" baseline="-25000" dirty="0">
              <a:solidFill>
                <a:srgbClr val="333399"/>
              </a:solidFill>
            </a:endParaRP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80304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Montagem da planilha do Solver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Função Objetivo: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88" y="2186596"/>
            <a:ext cx="8145012" cy="264832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94" y="5307977"/>
            <a:ext cx="1257300" cy="29527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906" y="5398464"/>
            <a:ext cx="2190750" cy="352425"/>
          </a:xfrm>
          <a:prstGeom prst="rect">
            <a:avLst/>
          </a:prstGeom>
        </p:spPr>
      </p:pic>
      <p:sp>
        <p:nvSpPr>
          <p:cNvPr id="8" name="Elipse 7"/>
          <p:cNvSpPr/>
          <p:nvPr/>
        </p:nvSpPr>
        <p:spPr bwMode="auto">
          <a:xfrm>
            <a:off x="2412554" y="4261171"/>
            <a:ext cx="504056" cy="460064"/>
          </a:xfrm>
          <a:prstGeom prst="ellipse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651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 Unicode" pitchFamily="34" charset="0"/>
            </a:endParaRPr>
          </a:p>
        </p:txBody>
      </p:sp>
      <p:sp>
        <p:nvSpPr>
          <p:cNvPr id="9" name="Elipse 8"/>
          <p:cNvSpPr/>
          <p:nvPr/>
        </p:nvSpPr>
        <p:spPr bwMode="auto">
          <a:xfrm>
            <a:off x="7519628" y="4252458"/>
            <a:ext cx="504056" cy="460064"/>
          </a:xfrm>
          <a:prstGeom prst="ellipse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5651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 Unicode" pitchFamily="34" charset="0"/>
            </a:endParaRPr>
          </a:p>
        </p:txBody>
      </p:sp>
      <p:cxnSp>
        <p:nvCxnSpPr>
          <p:cNvPr id="11" name="Conector reto 10"/>
          <p:cNvCxnSpPr>
            <a:endCxn id="8" idx="3"/>
          </p:cNvCxnSpPr>
          <p:nvPr/>
        </p:nvCxnSpPr>
        <p:spPr bwMode="auto">
          <a:xfrm flipV="1">
            <a:off x="1836490" y="4653860"/>
            <a:ext cx="649881" cy="65411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Conector reto 11"/>
          <p:cNvCxnSpPr/>
          <p:nvPr/>
        </p:nvCxnSpPr>
        <p:spPr bwMode="auto">
          <a:xfrm flipV="1">
            <a:off x="7067836" y="4713533"/>
            <a:ext cx="649881" cy="65411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Montagem da planilha do Solver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Restrições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6" y="2358628"/>
            <a:ext cx="6696744" cy="379611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050" y="3510756"/>
            <a:ext cx="2076450" cy="1247775"/>
          </a:xfrm>
          <a:prstGeom prst="rect">
            <a:avLst/>
          </a:prstGeom>
        </p:spPr>
      </p:pic>
      <p:cxnSp>
        <p:nvCxnSpPr>
          <p:cNvPr id="9" name="Conector de seta reta 8"/>
          <p:cNvCxnSpPr/>
          <p:nvPr/>
        </p:nvCxnSpPr>
        <p:spPr bwMode="auto">
          <a:xfrm flipH="1" flipV="1">
            <a:off x="5364882" y="4446860"/>
            <a:ext cx="1512168" cy="14401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Conector de seta reta 9"/>
          <p:cNvCxnSpPr>
            <a:stCxn id="4" idx="1"/>
          </p:cNvCxnSpPr>
          <p:nvPr/>
        </p:nvCxnSpPr>
        <p:spPr bwMode="auto">
          <a:xfrm flipH="1">
            <a:off x="5364882" y="4134644"/>
            <a:ext cx="1512168" cy="241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Conector de seta reta 12"/>
          <p:cNvCxnSpPr/>
          <p:nvPr/>
        </p:nvCxnSpPr>
        <p:spPr bwMode="auto">
          <a:xfrm flipH="1" flipV="1">
            <a:off x="5364882" y="3798788"/>
            <a:ext cx="1512169" cy="968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875" y="4831453"/>
            <a:ext cx="1952625" cy="1562100"/>
          </a:xfrm>
          <a:prstGeom prst="rect">
            <a:avLst/>
          </a:prstGeom>
        </p:spPr>
      </p:pic>
      <p:cxnSp>
        <p:nvCxnSpPr>
          <p:cNvPr id="17" name="Conector de seta reta 16"/>
          <p:cNvCxnSpPr/>
          <p:nvPr/>
        </p:nvCxnSpPr>
        <p:spPr bwMode="auto">
          <a:xfrm flipH="1">
            <a:off x="5508898" y="5016466"/>
            <a:ext cx="1491977" cy="645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Conector de seta reta 18"/>
          <p:cNvCxnSpPr/>
          <p:nvPr/>
        </p:nvCxnSpPr>
        <p:spPr bwMode="auto">
          <a:xfrm flipH="1" flipV="1">
            <a:off x="5508898" y="5310956"/>
            <a:ext cx="1491978" cy="8222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Conector de seta reta 19"/>
          <p:cNvCxnSpPr/>
          <p:nvPr/>
        </p:nvCxnSpPr>
        <p:spPr bwMode="auto">
          <a:xfrm flipH="1" flipV="1">
            <a:off x="5508898" y="5578897"/>
            <a:ext cx="1452737" cy="18645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Conector de seta reta 20"/>
          <p:cNvCxnSpPr/>
          <p:nvPr/>
        </p:nvCxnSpPr>
        <p:spPr bwMode="auto">
          <a:xfrm flipH="1" flipV="1">
            <a:off x="5508898" y="5951073"/>
            <a:ext cx="1491978" cy="20367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37037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Montagem da planilha do Solver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8" y="1854572"/>
            <a:ext cx="7416824" cy="2411552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94" y="4289758"/>
            <a:ext cx="6482172" cy="205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7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Montagem da planilha do Solver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418" y="1782565"/>
            <a:ext cx="5462269" cy="3096344"/>
          </a:xfr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64" y="4878909"/>
            <a:ext cx="5563376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1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Montagem da planilha do Solver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773" y="1741488"/>
            <a:ext cx="4909341" cy="4926012"/>
          </a:xfrm>
        </p:spPr>
      </p:pic>
    </p:spTree>
    <p:extLst>
      <p:ext uri="{BB962C8B-B14F-4D97-AF65-F5344CB8AC3E}">
        <p14:creationId xmlns:p14="http://schemas.microsoft.com/office/powerpoint/2010/main" val="172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Montagem da planilha do Solver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8" y="1854572"/>
            <a:ext cx="7792537" cy="4505954"/>
          </a:xfrm>
        </p:spPr>
      </p:pic>
    </p:spTree>
    <p:extLst>
      <p:ext uri="{BB962C8B-B14F-4D97-AF65-F5344CB8AC3E}">
        <p14:creationId xmlns:p14="http://schemas.microsoft.com/office/powerpoint/2010/main" val="178011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TRANSPORTES DESBALANCEADOS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pc="-50" dirty="0" smtClean="0">
                <a:solidFill>
                  <a:srgbClr val="333399"/>
                </a:solidFill>
              </a:rPr>
              <a:t>Algumas</a:t>
            </a:r>
            <a:r>
              <a:rPr lang="pt-BR" spc="-50" dirty="0" smtClean="0"/>
              <a:t> vezes os transportes são desequilibrados, ou seja:</a:t>
            </a:r>
          </a:p>
          <a:p>
            <a:r>
              <a:rPr lang="pt-BR" spc="-50" dirty="0" smtClean="0"/>
              <a:t>As quantidades que podem sair das fontes são, no total,  maior que as necessidades dos destinos.</a:t>
            </a:r>
          </a:p>
          <a:p>
            <a:pPr lvl="1"/>
            <a:r>
              <a:rPr lang="pt-BR" spc="-50" dirty="0" smtClean="0">
                <a:solidFill>
                  <a:srgbClr val="FF0000"/>
                </a:solidFill>
              </a:rPr>
              <a:t>Solução: Cria-se um “destino – fantasma” que deverá receber, em tese, as diferença a mais de origem. O custo dos transportes será zero e a demanda a referida diferença.</a:t>
            </a:r>
          </a:p>
          <a:p>
            <a:pPr lvl="1"/>
            <a:endParaRPr lang="pt-BR" spc="-50" dirty="0">
              <a:solidFill>
                <a:srgbClr val="333399"/>
              </a:solidFill>
            </a:endParaRPr>
          </a:p>
          <a:p>
            <a:r>
              <a:rPr lang="pt-BR" spc="-50" dirty="0" smtClean="0">
                <a:solidFill>
                  <a:srgbClr val="333399"/>
                </a:solidFill>
              </a:rPr>
              <a:t>As quantidades que podem sair das fontes são, no total, menores que as necessidades dos destinos.</a:t>
            </a:r>
          </a:p>
          <a:p>
            <a:pPr marL="536575" lvl="2"/>
            <a:r>
              <a:rPr lang="pt-BR" spc="-50" dirty="0">
                <a:solidFill>
                  <a:srgbClr val="FF0000"/>
                </a:solidFill>
              </a:rPr>
              <a:t>Solução: Cria-se </a:t>
            </a:r>
            <a:r>
              <a:rPr lang="pt-BR" spc="-50" dirty="0" smtClean="0">
                <a:solidFill>
                  <a:srgbClr val="FF0000"/>
                </a:solidFill>
              </a:rPr>
              <a:t>uma “fonte </a:t>
            </a:r>
            <a:r>
              <a:rPr lang="pt-BR" spc="-50" dirty="0">
                <a:solidFill>
                  <a:srgbClr val="FF0000"/>
                </a:solidFill>
              </a:rPr>
              <a:t>– fantasma” que deverá </a:t>
            </a:r>
            <a:r>
              <a:rPr lang="pt-BR" spc="-50" dirty="0" smtClean="0">
                <a:solidFill>
                  <a:srgbClr val="FF0000"/>
                </a:solidFill>
              </a:rPr>
              <a:t>entregar, </a:t>
            </a:r>
            <a:r>
              <a:rPr lang="pt-BR" spc="-50" dirty="0">
                <a:solidFill>
                  <a:srgbClr val="FF0000"/>
                </a:solidFill>
              </a:rPr>
              <a:t>em tese, as diferença a mais de </a:t>
            </a:r>
            <a:r>
              <a:rPr lang="pt-BR" spc="-50" dirty="0" smtClean="0">
                <a:solidFill>
                  <a:srgbClr val="FF0000"/>
                </a:solidFill>
              </a:rPr>
              <a:t>destino. </a:t>
            </a:r>
            <a:r>
              <a:rPr lang="pt-BR" spc="-50" dirty="0">
                <a:solidFill>
                  <a:srgbClr val="FF0000"/>
                </a:solidFill>
              </a:rPr>
              <a:t>O custo dos transportes será zero e a </a:t>
            </a:r>
            <a:r>
              <a:rPr lang="pt-BR" spc="-50" dirty="0" smtClean="0">
                <a:solidFill>
                  <a:srgbClr val="FF0000"/>
                </a:solidFill>
              </a:rPr>
              <a:t>capacidade </a:t>
            </a:r>
            <a:r>
              <a:rPr lang="pt-BR" spc="-50" dirty="0">
                <a:solidFill>
                  <a:srgbClr val="FF0000"/>
                </a:solidFill>
              </a:rPr>
              <a:t>a referida diferença.</a:t>
            </a:r>
          </a:p>
          <a:p>
            <a:endParaRPr lang="pt-BR" dirty="0" smtClean="0">
              <a:solidFill>
                <a:srgbClr val="333399"/>
              </a:solidFill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78148"/>
            <a:ext cx="301587" cy="45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033626"/>
            <a:ext cx="301587" cy="5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pPr defTabSz="1493032" eaLnBrk="1" hangingPunct="1"/>
            <a:endParaRPr lang="pt-BR" sz="2900" b="0" u="none" dirty="0" smtClean="0">
              <a:latin typeface="Arial" pitchFamily="34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78148"/>
            <a:ext cx="301587" cy="45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033626"/>
            <a:ext cx="301587" cy="5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pPr defTabSz="1493032" eaLnBrk="1" hangingPunct="1"/>
            <a:endParaRPr lang="pt-BR" sz="2900" b="0" u="none" dirty="0" smtClean="0"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78148"/>
            <a:ext cx="301587" cy="45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1033626"/>
            <a:ext cx="301587" cy="5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pPr defTabSz="1493032" eaLnBrk="1" hangingPunct="1"/>
            <a:endParaRPr lang="pt-BR" sz="2900" b="0" u="none" dirty="0" smtClean="0">
              <a:latin typeface="Arial" pitchFamily="34" charset="0"/>
            </a:endParaRP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78148"/>
            <a:ext cx="301587" cy="45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1033626"/>
            <a:ext cx="301587" cy="5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pPr defTabSz="1493032" eaLnBrk="1" hangingPunct="1"/>
            <a:endParaRPr lang="pt-BR" sz="2900" b="0" u="none" dirty="0" smtClean="0">
              <a:latin typeface="Arial" pitchFamily="34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78148"/>
            <a:ext cx="301587" cy="45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0" y="1033626"/>
            <a:ext cx="301587" cy="5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49303" tIns="74652" rIns="149303" bIns="74652" numCol="1" anchor="ctr" anchorCtr="0" compatLnSpc="1">
            <a:prstTxWarp prst="textNoShape">
              <a:avLst/>
            </a:prstTxWarp>
            <a:spAutoFit/>
          </a:bodyPr>
          <a:lstStyle/>
          <a:p>
            <a:pPr defTabSz="1493032" eaLnBrk="1" hangingPunct="1"/>
            <a:endParaRPr lang="pt-BR" sz="2900" b="0" u="none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Problema de </a:t>
            </a:r>
            <a:r>
              <a:rPr lang="de-DE" dirty="0" smtClean="0"/>
              <a:t>Transporte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333399"/>
                </a:solidFill>
              </a:rPr>
              <a:t>Aparece quando há a necessidade de </a:t>
            </a:r>
            <a:r>
              <a:rPr lang="pt-BR" u="sng" dirty="0">
                <a:solidFill>
                  <a:srgbClr val="333399"/>
                </a:solidFill>
              </a:rPr>
              <a:t>distribuição</a:t>
            </a:r>
            <a:r>
              <a:rPr lang="pt-BR" dirty="0">
                <a:solidFill>
                  <a:srgbClr val="333399"/>
                </a:solidFill>
              </a:rPr>
              <a:t> de bens e serviços 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333399"/>
                </a:solidFill>
              </a:rPr>
              <a:t>de várias </a:t>
            </a:r>
            <a:r>
              <a:rPr lang="pt-BR" u="sng" dirty="0">
                <a:solidFill>
                  <a:srgbClr val="333399"/>
                </a:solidFill>
              </a:rPr>
              <a:t>fontes de suprimento</a:t>
            </a:r>
            <a:r>
              <a:rPr lang="pt-BR" dirty="0">
                <a:solidFill>
                  <a:srgbClr val="333399"/>
                </a:solidFill>
              </a:rPr>
              <a:t> (como fábricas, por exemplo) 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333399"/>
                </a:solidFill>
              </a:rPr>
              <a:t>para várias </a:t>
            </a:r>
            <a:r>
              <a:rPr lang="pt-BR" u="sng" dirty="0">
                <a:solidFill>
                  <a:srgbClr val="333399"/>
                </a:solidFill>
              </a:rPr>
              <a:t>localizações de demanda</a:t>
            </a:r>
            <a:r>
              <a:rPr lang="pt-BR" dirty="0">
                <a:solidFill>
                  <a:srgbClr val="333399"/>
                </a:solidFill>
              </a:rPr>
              <a:t> (como armazéns ou centros distribuidores).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3333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333399"/>
                </a:solidFill>
              </a:rPr>
              <a:t>Em </a:t>
            </a:r>
            <a:r>
              <a:rPr lang="pt-BR" dirty="0">
                <a:solidFill>
                  <a:srgbClr val="333399"/>
                </a:solidFill>
              </a:rPr>
              <a:t>geral, a quantidade disponível de bens em cada fonte de suprimento é fixa ou limitada.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3333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333399"/>
                </a:solidFill>
              </a:rPr>
              <a:t>Cada </a:t>
            </a:r>
            <a:r>
              <a:rPr lang="pt-BR" dirty="0">
                <a:solidFill>
                  <a:srgbClr val="333399"/>
                </a:solidFill>
              </a:rPr>
              <a:t>destino, por sua vez, tem também uma demanda especificada.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132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 de transporte desbalanceados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 smtClean="0"/>
              <a:t>As Confecções Saia Justa S.A opera com quatro diferentes fábricas, que fornecem produtos para seis diferentes centros de distribuição espalhados pelo Brasil. A matriz de transporte da empresa encontra-se abaixo. Estabeleça o modelo matemático para transporte a custo mínimo.</a:t>
            </a:r>
          </a:p>
          <a:p>
            <a:pPr marL="0" indent="0" algn="just">
              <a:buNone/>
            </a:pPr>
            <a:endParaRPr lang="pt-BR" dirty="0" smtClean="0"/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0" y="78148"/>
            <a:ext cx="301587" cy="45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49303" tIns="74652" rIns="149303" bIns="74652" anchor="ctr">
            <a:spAutoFit/>
          </a:bodyPr>
          <a:lstStyle>
            <a:lvl1pPr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endParaRPr lang="pt-BR" sz="2000" dirty="0">
              <a:solidFill>
                <a:schemeClr val="tx1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0" y="1154111"/>
            <a:ext cx="301587" cy="45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49303" tIns="74652" rIns="149303" bIns="74652" anchor="ctr">
            <a:spAutoFit/>
          </a:bodyPr>
          <a:lstStyle>
            <a:lvl1pPr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endParaRPr lang="pt-BR" sz="2000" dirty="0">
              <a:solidFill>
                <a:schemeClr val="tx1"/>
              </a:solidFill>
              <a:latin typeface="Lucida Sans Unicode" panose="020B060203050402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949353"/>
              </p:ext>
            </p:extLst>
          </p:nvPr>
        </p:nvGraphicFramePr>
        <p:xfrm>
          <a:off x="301589" y="3548016"/>
          <a:ext cx="8519678" cy="2609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7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7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9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9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939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CD1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CD2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CD3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CD4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CD5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CD6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Capacidade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F1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$52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$37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$29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$44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$31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$12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12.000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F2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$29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$65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$32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$25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$18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$26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16.000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F3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$16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$10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$13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$26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$48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$96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35.000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F4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$18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$60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$73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$16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$78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$66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8.000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Demanda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16.000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20.000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24.000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9.000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7.000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Fábrica Fantasma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10.000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transporte desbalanceados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A modelagem matemática e a montagem do Solver é idêntico ao caso balanceado. </a:t>
            </a:r>
          </a:p>
          <a:p>
            <a:r>
              <a:rPr lang="pt-BR" dirty="0" smtClean="0"/>
              <a:t>Os eventuais transportes originários da fábrica “fantasma” correspondem às demandas não atendidas pelo fato de não existir capacidade suficiente no sistema.</a:t>
            </a:r>
          </a:p>
          <a:p>
            <a:r>
              <a:rPr lang="pt-BR" dirty="0" smtClean="0"/>
              <a:t>Os centros de distribuição que estiverem nesse caso, ficam sabendo que não serão atendidos no volume que teoricamente viria da “fonte fantasma”.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9734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 de transporte desbalanceados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dirty="0" smtClean="0"/>
              <a:t>A indústria de alimentos </a:t>
            </a:r>
            <a:r>
              <a:rPr lang="pt-BR" dirty="0" err="1" smtClean="0"/>
              <a:t>Ihndi</a:t>
            </a:r>
            <a:r>
              <a:rPr lang="pt-BR" dirty="0" smtClean="0"/>
              <a:t> Gestão Ltda. opera com quatro diferentes fábricas, que fornecem produtos para cinco diferentes centros de distribuição espalhados pelo Brasil. A matriz de transporte da empresa encontra-se abaixo. Estabeleça o modelo matemático para transporte a custo mínimo.</a:t>
            </a:r>
          </a:p>
          <a:p>
            <a:pPr marL="0" indent="0" algn="just">
              <a:buNone/>
            </a:pPr>
            <a:endParaRPr lang="pt-BR" dirty="0" smtClean="0"/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0" y="78148"/>
            <a:ext cx="301587" cy="45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49303" tIns="74652" rIns="149303" bIns="74652" anchor="ctr">
            <a:spAutoFit/>
          </a:bodyPr>
          <a:lstStyle>
            <a:lvl1pPr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endParaRPr lang="pt-BR" sz="2000" dirty="0">
              <a:solidFill>
                <a:schemeClr val="tx1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0" y="1154111"/>
            <a:ext cx="301587" cy="45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49303" tIns="74652" rIns="149303" bIns="74652" anchor="ctr">
            <a:spAutoFit/>
          </a:bodyPr>
          <a:lstStyle>
            <a:lvl1pPr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333399"/>
              </a:buClr>
              <a:buFont typeface="Wingdings" panose="05000000000000000000" pitchFamily="2" charset="2"/>
              <a:buChar char="§"/>
              <a:defRPr sz="16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endParaRPr lang="pt-BR" sz="2000" dirty="0">
              <a:solidFill>
                <a:schemeClr val="tx1"/>
              </a:solidFill>
              <a:latin typeface="Lucida Sans Unicode" panose="020B060203050402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902842"/>
              </p:ext>
            </p:extLst>
          </p:nvPr>
        </p:nvGraphicFramePr>
        <p:xfrm>
          <a:off x="301585" y="3726780"/>
          <a:ext cx="8375664" cy="2674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3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79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79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79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27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02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035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CD1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CD2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CD3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CD4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CD5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Capacidade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Destino Fantasma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$52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$37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$29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$44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$31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12.000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$29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$65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S32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$25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$18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16.000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$16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$10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S13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$26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$48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38.000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F4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$18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$60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S73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$16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$78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$0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72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Demanda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14.000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15.000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5.000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12.000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8000</a:t>
                      </a:r>
                      <a:endParaRPr lang="pt-B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53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transporte desbalanceados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A modelagem matemática e a montagem do Solver é idêntico ao caso balanceado. </a:t>
            </a:r>
          </a:p>
          <a:p>
            <a:r>
              <a:rPr lang="pt-BR" dirty="0" smtClean="0"/>
              <a:t>Os eventuais transportes destinados ao destino fantasma correspondem a capacidades excedentes pelo fato de não existir demanda suficiente no sistema.</a:t>
            </a:r>
          </a:p>
          <a:p>
            <a:r>
              <a:rPr lang="pt-BR" dirty="0" smtClean="0"/>
              <a:t>As fontes que estiverem nesse caso, ficam sabendo que ficaram com estoques no volume que teoricamente iria para o “destino fantasma”.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8075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Problema de Transporte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3333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333399"/>
                </a:solidFill>
              </a:rPr>
              <a:t>Existem </a:t>
            </a:r>
            <a:r>
              <a:rPr lang="pt-BR" u="sng" dirty="0">
                <a:solidFill>
                  <a:srgbClr val="333399"/>
                </a:solidFill>
              </a:rPr>
              <a:t>rotas e custos </a:t>
            </a:r>
            <a:r>
              <a:rPr lang="pt-BR" dirty="0">
                <a:solidFill>
                  <a:srgbClr val="333399"/>
                </a:solidFill>
              </a:rPr>
              <a:t>de transporte diferentes entre cada fonte e cada destino.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333399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333399"/>
                </a:solidFill>
              </a:rPr>
              <a:t>É </a:t>
            </a:r>
            <a:r>
              <a:rPr lang="pt-BR" dirty="0">
                <a:solidFill>
                  <a:srgbClr val="333399"/>
                </a:solidFill>
              </a:rPr>
              <a:t>preciso determinar </a:t>
            </a:r>
            <a:r>
              <a:rPr lang="pt-BR" u="sng" dirty="0">
                <a:solidFill>
                  <a:srgbClr val="333399"/>
                </a:solidFill>
              </a:rPr>
              <a:t>quanto</a:t>
            </a:r>
            <a:r>
              <a:rPr lang="pt-BR" dirty="0">
                <a:solidFill>
                  <a:srgbClr val="333399"/>
                </a:solidFill>
              </a:rPr>
              <a:t> deve ser enviado de cada fonte, para cada destino, de maneira a </a:t>
            </a:r>
            <a:r>
              <a:rPr lang="pt-BR" u="sng" dirty="0">
                <a:solidFill>
                  <a:srgbClr val="333399"/>
                </a:solidFill>
              </a:rPr>
              <a:t>satisfazer as demandas </a:t>
            </a:r>
            <a:r>
              <a:rPr lang="pt-BR" dirty="0">
                <a:solidFill>
                  <a:srgbClr val="333399"/>
                </a:solidFill>
              </a:rPr>
              <a:t>e </a:t>
            </a:r>
            <a:r>
              <a:rPr lang="pt-BR" u="sng" dirty="0">
                <a:solidFill>
                  <a:srgbClr val="333399"/>
                </a:solidFill>
              </a:rPr>
              <a:t>minimizar o custo total </a:t>
            </a:r>
            <a:r>
              <a:rPr lang="pt-BR" dirty="0">
                <a:solidFill>
                  <a:srgbClr val="333399"/>
                </a:solidFill>
              </a:rPr>
              <a:t>de transporte.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42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Aplicação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rgbClr val="333399"/>
                </a:solidFill>
              </a:rPr>
              <a:t>Existem três fontes de suprimento de um dado produto, as quais serão indicadas por F</a:t>
            </a:r>
            <a:r>
              <a:rPr lang="pt-BR" sz="3200" baseline="-25000" dirty="0">
                <a:solidFill>
                  <a:srgbClr val="333399"/>
                </a:solidFill>
              </a:rPr>
              <a:t>1</a:t>
            </a:r>
            <a:r>
              <a:rPr lang="pt-BR" sz="3200" dirty="0">
                <a:solidFill>
                  <a:srgbClr val="333399"/>
                </a:solidFill>
              </a:rPr>
              <a:t>; F</a:t>
            </a:r>
            <a:r>
              <a:rPr lang="pt-BR" sz="3200" baseline="-25000" dirty="0">
                <a:solidFill>
                  <a:srgbClr val="333399"/>
                </a:solidFill>
              </a:rPr>
              <a:t>2</a:t>
            </a:r>
            <a:r>
              <a:rPr lang="pt-BR" sz="3200" dirty="0">
                <a:solidFill>
                  <a:srgbClr val="333399"/>
                </a:solidFill>
              </a:rPr>
              <a:t> e F</a:t>
            </a:r>
            <a:r>
              <a:rPr lang="pt-BR" sz="3200" baseline="-25000" dirty="0">
                <a:solidFill>
                  <a:srgbClr val="333399"/>
                </a:solidFill>
              </a:rPr>
              <a:t>3</a:t>
            </a:r>
            <a:r>
              <a:rPr lang="pt-BR" sz="3200" dirty="0">
                <a:solidFill>
                  <a:srgbClr val="333399"/>
                </a:solidFill>
              </a:rPr>
              <a:t>, com as seguintes capacidades mensais de produção: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333399"/>
                </a:solidFill>
              </a:rPr>
              <a:t>F</a:t>
            </a:r>
            <a:r>
              <a:rPr lang="pt-BR" sz="3200" baseline="-25000" dirty="0">
                <a:solidFill>
                  <a:srgbClr val="333399"/>
                </a:solidFill>
              </a:rPr>
              <a:t>1</a:t>
            </a:r>
            <a:r>
              <a:rPr lang="pt-BR" sz="3200" dirty="0">
                <a:solidFill>
                  <a:srgbClr val="333399"/>
                </a:solidFill>
              </a:rPr>
              <a:t>: 4</a:t>
            </a:r>
            <a:r>
              <a:rPr lang="pt-BR" sz="3200" dirty="0" smtClean="0">
                <a:solidFill>
                  <a:srgbClr val="333399"/>
                </a:solidFill>
              </a:rPr>
              <a:t>.000 </a:t>
            </a:r>
            <a:r>
              <a:rPr lang="pt-BR" sz="3200" dirty="0">
                <a:solidFill>
                  <a:srgbClr val="333399"/>
                </a:solidFill>
              </a:rPr>
              <a:t>unidades 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333399"/>
                </a:solidFill>
              </a:rPr>
              <a:t>F</a:t>
            </a:r>
            <a:r>
              <a:rPr lang="pt-BR" sz="3200" baseline="-25000" dirty="0">
                <a:solidFill>
                  <a:srgbClr val="333399"/>
                </a:solidFill>
              </a:rPr>
              <a:t>2</a:t>
            </a:r>
            <a:r>
              <a:rPr lang="pt-BR" sz="3200" dirty="0">
                <a:solidFill>
                  <a:srgbClr val="333399"/>
                </a:solidFill>
              </a:rPr>
              <a:t>: 8</a:t>
            </a:r>
            <a:r>
              <a:rPr lang="pt-BR" sz="3200" dirty="0" smtClean="0">
                <a:solidFill>
                  <a:srgbClr val="333399"/>
                </a:solidFill>
              </a:rPr>
              <a:t>.000 </a:t>
            </a:r>
            <a:r>
              <a:rPr lang="pt-BR" sz="3200" dirty="0">
                <a:solidFill>
                  <a:srgbClr val="333399"/>
                </a:solidFill>
              </a:rPr>
              <a:t>unidades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rgbClr val="333399"/>
                </a:solidFill>
              </a:rPr>
              <a:t>F</a:t>
            </a:r>
            <a:r>
              <a:rPr lang="pt-BR" sz="3200" baseline="-25000" dirty="0">
                <a:solidFill>
                  <a:srgbClr val="333399"/>
                </a:solidFill>
              </a:rPr>
              <a:t>3</a:t>
            </a:r>
            <a:r>
              <a:rPr lang="pt-BR" sz="3200" dirty="0">
                <a:solidFill>
                  <a:srgbClr val="333399"/>
                </a:solidFill>
              </a:rPr>
              <a:t>: </a:t>
            </a:r>
            <a:r>
              <a:rPr lang="pt-BR" sz="3200" dirty="0" smtClean="0">
                <a:solidFill>
                  <a:srgbClr val="333399"/>
                </a:solidFill>
              </a:rPr>
              <a:t>13.000 </a:t>
            </a:r>
            <a:r>
              <a:rPr lang="pt-BR" sz="3200" dirty="0">
                <a:solidFill>
                  <a:srgbClr val="333399"/>
                </a:solidFill>
              </a:rPr>
              <a:t>unidades</a:t>
            </a:r>
            <a:endParaRPr lang="pt-BR" sz="44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76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rgbClr val="333399"/>
                </a:solidFill>
              </a:rPr>
              <a:t>Essas três fontes devem suprir as necessidades de quatro armazéns (destinos), indicados por </a:t>
            </a:r>
            <a:r>
              <a:rPr lang="pt-BR" sz="3200" dirty="0" smtClean="0">
                <a:solidFill>
                  <a:srgbClr val="333399"/>
                </a:solidFill>
              </a:rPr>
              <a:t>D</a:t>
            </a:r>
            <a:r>
              <a:rPr lang="pt-BR" sz="3200" baseline="-25000" dirty="0" smtClean="0">
                <a:solidFill>
                  <a:srgbClr val="333399"/>
                </a:solidFill>
              </a:rPr>
              <a:t>1</a:t>
            </a:r>
            <a:r>
              <a:rPr lang="pt-BR" sz="3200" dirty="0">
                <a:solidFill>
                  <a:srgbClr val="333399"/>
                </a:solidFill>
              </a:rPr>
              <a:t>, </a:t>
            </a:r>
            <a:r>
              <a:rPr lang="pt-BR" sz="3200" dirty="0" smtClean="0">
                <a:solidFill>
                  <a:srgbClr val="333399"/>
                </a:solidFill>
              </a:rPr>
              <a:t>D</a:t>
            </a:r>
            <a:r>
              <a:rPr lang="pt-BR" sz="3200" baseline="-25000" dirty="0" smtClean="0">
                <a:solidFill>
                  <a:srgbClr val="333399"/>
                </a:solidFill>
              </a:rPr>
              <a:t>2</a:t>
            </a:r>
            <a:r>
              <a:rPr lang="pt-BR" sz="3200" dirty="0">
                <a:solidFill>
                  <a:srgbClr val="333399"/>
                </a:solidFill>
              </a:rPr>
              <a:t>, </a:t>
            </a:r>
            <a:r>
              <a:rPr lang="pt-BR" sz="3200" dirty="0" smtClean="0">
                <a:solidFill>
                  <a:srgbClr val="333399"/>
                </a:solidFill>
              </a:rPr>
              <a:t>D</a:t>
            </a:r>
            <a:r>
              <a:rPr lang="pt-BR" sz="3200" baseline="-25000" dirty="0" smtClean="0">
                <a:solidFill>
                  <a:srgbClr val="333399"/>
                </a:solidFill>
              </a:rPr>
              <a:t>3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e </a:t>
            </a:r>
            <a:r>
              <a:rPr lang="pt-BR" sz="3200" dirty="0" smtClean="0">
                <a:solidFill>
                  <a:srgbClr val="333399"/>
                </a:solidFill>
              </a:rPr>
              <a:t>D</a:t>
            </a:r>
            <a:r>
              <a:rPr lang="pt-BR" sz="3200" baseline="-25000" dirty="0" smtClean="0">
                <a:solidFill>
                  <a:srgbClr val="333399"/>
                </a:solidFill>
              </a:rPr>
              <a:t>4</a:t>
            </a:r>
            <a:r>
              <a:rPr lang="pt-BR" sz="3200" dirty="0">
                <a:solidFill>
                  <a:srgbClr val="333399"/>
                </a:solidFill>
              </a:rPr>
              <a:t>, com as seguintes demandas do produto por </a:t>
            </a:r>
            <a:r>
              <a:rPr lang="pt-BR" sz="3200" dirty="0" smtClean="0">
                <a:solidFill>
                  <a:srgbClr val="333399"/>
                </a:solidFill>
              </a:rPr>
              <a:t>mês</a:t>
            </a:r>
            <a:r>
              <a:rPr lang="pt-BR" sz="3200" dirty="0">
                <a:solidFill>
                  <a:srgbClr val="333399"/>
                </a:solidFill>
              </a:rPr>
              <a:t>: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 smtClean="0">
                <a:solidFill>
                  <a:srgbClr val="333399"/>
                </a:solidFill>
              </a:rPr>
              <a:t>D</a:t>
            </a:r>
            <a:r>
              <a:rPr lang="pt-BR" sz="3200" baseline="-25000" dirty="0" smtClean="0">
                <a:solidFill>
                  <a:srgbClr val="333399"/>
                </a:solidFill>
              </a:rPr>
              <a:t>1</a:t>
            </a:r>
            <a:r>
              <a:rPr lang="pt-BR" sz="3200" dirty="0">
                <a:solidFill>
                  <a:srgbClr val="333399"/>
                </a:solidFill>
              </a:rPr>
              <a:t>: </a:t>
            </a:r>
            <a:r>
              <a:rPr lang="pt-BR" sz="3200" dirty="0" smtClean="0">
                <a:solidFill>
                  <a:srgbClr val="333399"/>
                </a:solidFill>
              </a:rPr>
              <a:t>9.000 </a:t>
            </a:r>
            <a:r>
              <a:rPr lang="pt-BR" sz="3200" dirty="0">
                <a:solidFill>
                  <a:srgbClr val="333399"/>
                </a:solidFill>
              </a:rPr>
              <a:t>unidades 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 smtClean="0">
                <a:solidFill>
                  <a:srgbClr val="333399"/>
                </a:solidFill>
              </a:rPr>
              <a:t>D</a:t>
            </a:r>
            <a:r>
              <a:rPr lang="pt-BR" sz="3200" baseline="-25000" dirty="0" smtClean="0">
                <a:solidFill>
                  <a:srgbClr val="333399"/>
                </a:solidFill>
              </a:rPr>
              <a:t>2</a:t>
            </a:r>
            <a:r>
              <a:rPr lang="pt-BR" sz="3200" dirty="0">
                <a:solidFill>
                  <a:srgbClr val="333399"/>
                </a:solidFill>
              </a:rPr>
              <a:t>: </a:t>
            </a:r>
            <a:r>
              <a:rPr lang="pt-BR" sz="3200" dirty="0" smtClean="0">
                <a:solidFill>
                  <a:srgbClr val="333399"/>
                </a:solidFill>
              </a:rPr>
              <a:t>8.000 </a:t>
            </a:r>
            <a:r>
              <a:rPr lang="pt-BR" sz="3200" dirty="0">
                <a:solidFill>
                  <a:srgbClr val="333399"/>
                </a:solidFill>
              </a:rPr>
              <a:t>unidades 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 smtClean="0">
                <a:solidFill>
                  <a:srgbClr val="333399"/>
                </a:solidFill>
              </a:rPr>
              <a:t>D</a:t>
            </a:r>
            <a:r>
              <a:rPr lang="pt-BR" sz="3200" baseline="-25000" dirty="0" smtClean="0">
                <a:solidFill>
                  <a:srgbClr val="333399"/>
                </a:solidFill>
              </a:rPr>
              <a:t>3</a:t>
            </a:r>
            <a:r>
              <a:rPr lang="pt-BR" sz="3200" dirty="0">
                <a:solidFill>
                  <a:srgbClr val="333399"/>
                </a:solidFill>
              </a:rPr>
              <a:t>: </a:t>
            </a:r>
            <a:r>
              <a:rPr lang="pt-BR" sz="3200" dirty="0" smtClean="0">
                <a:solidFill>
                  <a:srgbClr val="333399"/>
                </a:solidFill>
              </a:rPr>
              <a:t>3.000 </a:t>
            </a:r>
            <a:r>
              <a:rPr lang="pt-BR" sz="3200" dirty="0">
                <a:solidFill>
                  <a:srgbClr val="333399"/>
                </a:solidFill>
              </a:rPr>
              <a:t>unidades </a:t>
            </a:r>
          </a:p>
          <a:p>
            <a:pPr marL="1200150" lvl="1" indent="-457200">
              <a:buFont typeface="Wingdings" panose="05000000000000000000" pitchFamily="2" charset="2"/>
              <a:buChar char="ü"/>
            </a:pPr>
            <a:r>
              <a:rPr lang="pt-BR" sz="3200" dirty="0" smtClean="0">
                <a:solidFill>
                  <a:srgbClr val="333399"/>
                </a:solidFill>
              </a:rPr>
              <a:t>D</a:t>
            </a:r>
            <a:r>
              <a:rPr lang="pt-BR" sz="3200" baseline="-25000" dirty="0" smtClean="0">
                <a:solidFill>
                  <a:srgbClr val="333399"/>
                </a:solidFill>
              </a:rPr>
              <a:t>4</a:t>
            </a:r>
            <a:r>
              <a:rPr lang="pt-BR" sz="3200" dirty="0">
                <a:solidFill>
                  <a:srgbClr val="333399"/>
                </a:solidFill>
              </a:rPr>
              <a:t>: </a:t>
            </a:r>
            <a:r>
              <a:rPr lang="pt-BR" sz="3200" dirty="0" smtClean="0">
                <a:solidFill>
                  <a:srgbClr val="333399"/>
                </a:solidFill>
              </a:rPr>
              <a:t>5.000 </a:t>
            </a:r>
            <a:r>
              <a:rPr lang="pt-BR" sz="3200" dirty="0">
                <a:solidFill>
                  <a:srgbClr val="333399"/>
                </a:solidFill>
              </a:rPr>
              <a:t>unidades</a:t>
            </a:r>
          </a:p>
        </p:txBody>
      </p:sp>
    </p:spTree>
    <p:extLst>
      <p:ext uri="{BB962C8B-B14F-4D97-AF65-F5344CB8AC3E}">
        <p14:creationId xmlns:p14="http://schemas.microsoft.com/office/powerpoint/2010/main" val="261474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</a:t>
            </a: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330" y="1980406"/>
            <a:ext cx="7784851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5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333399"/>
                </a:solidFill>
              </a:rPr>
              <a:t>Admitamos que os custos de transporte nas várias rotas variem segundo a matriz</a:t>
            </a:r>
            <a:r>
              <a:rPr lang="pt-BR" sz="2400" dirty="0" smtClean="0">
                <a:solidFill>
                  <a:srgbClr val="333399"/>
                </a:solidFill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333399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040149"/>
              </p:ext>
            </p:extLst>
          </p:nvPr>
        </p:nvGraphicFramePr>
        <p:xfrm>
          <a:off x="684364" y="2646658"/>
          <a:ext cx="7488829" cy="3384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7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7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46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400" dirty="0">
                          <a:effectLst/>
                        </a:rPr>
                        <a:t>D</a:t>
                      </a:r>
                      <a:r>
                        <a:rPr lang="pt-BR" sz="5400" baseline="-25000" dirty="0">
                          <a:effectLst/>
                        </a:rPr>
                        <a:t>1</a:t>
                      </a:r>
                      <a:endParaRPr lang="pt-B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400" dirty="0">
                          <a:effectLst/>
                        </a:rPr>
                        <a:t>D</a:t>
                      </a:r>
                      <a:r>
                        <a:rPr lang="pt-BR" sz="5400" baseline="-25000" dirty="0">
                          <a:effectLst/>
                        </a:rPr>
                        <a:t>2</a:t>
                      </a:r>
                      <a:endParaRPr lang="pt-B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400">
                          <a:effectLst/>
                        </a:rPr>
                        <a:t>D</a:t>
                      </a:r>
                      <a:r>
                        <a:rPr lang="pt-BR" sz="5400" baseline="-25000">
                          <a:effectLst/>
                        </a:rPr>
                        <a:t>3</a:t>
                      </a:r>
                      <a:endParaRPr lang="pt-BR" sz="5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400" dirty="0">
                          <a:effectLst/>
                        </a:rPr>
                        <a:t>D</a:t>
                      </a:r>
                      <a:r>
                        <a:rPr lang="pt-BR" sz="5400" baseline="-25000" dirty="0">
                          <a:effectLst/>
                        </a:rPr>
                        <a:t>4</a:t>
                      </a:r>
                      <a:endParaRPr lang="pt-B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6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400" dirty="0">
                          <a:effectLst/>
                        </a:rPr>
                        <a:t>F</a:t>
                      </a:r>
                      <a:r>
                        <a:rPr lang="pt-BR" sz="5400" baseline="-25000" dirty="0">
                          <a:effectLst/>
                        </a:rPr>
                        <a:t>1</a:t>
                      </a:r>
                      <a:endParaRPr lang="pt-B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 dirty="0">
                          <a:effectLst/>
                        </a:rPr>
                        <a:t>3</a:t>
                      </a:r>
                      <a:endParaRPr lang="pt-BR" sz="5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 dirty="0">
                          <a:effectLst/>
                        </a:rPr>
                        <a:t>2</a:t>
                      </a:r>
                      <a:endParaRPr lang="pt-BR" sz="5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 dirty="0">
                          <a:effectLst/>
                        </a:rPr>
                        <a:t>2</a:t>
                      </a:r>
                      <a:endParaRPr lang="pt-BR" sz="5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 dirty="0">
                          <a:effectLst/>
                        </a:rPr>
                        <a:t>3</a:t>
                      </a:r>
                      <a:endParaRPr lang="pt-BR" sz="5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400" dirty="0">
                          <a:effectLst/>
                        </a:rPr>
                        <a:t>F</a:t>
                      </a:r>
                      <a:r>
                        <a:rPr lang="pt-BR" sz="5400" baseline="-25000" dirty="0">
                          <a:effectLst/>
                        </a:rPr>
                        <a:t>2</a:t>
                      </a:r>
                      <a:endParaRPr lang="pt-B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>
                          <a:effectLst/>
                        </a:rPr>
                        <a:t>4</a:t>
                      </a:r>
                      <a:endParaRPr lang="pt-BR" sz="5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>
                          <a:effectLst/>
                        </a:rPr>
                        <a:t>4</a:t>
                      </a:r>
                      <a:endParaRPr lang="pt-BR" sz="5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 dirty="0">
                          <a:effectLst/>
                        </a:rPr>
                        <a:t>5</a:t>
                      </a:r>
                      <a:endParaRPr lang="pt-BR" sz="5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 dirty="0">
                          <a:effectLst/>
                        </a:rPr>
                        <a:t>5</a:t>
                      </a:r>
                      <a:endParaRPr lang="pt-BR" sz="5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6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400" dirty="0">
                          <a:effectLst/>
                        </a:rPr>
                        <a:t>F</a:t>
                      </a:r>
                      <a:r>
                        <a:rPr lang="pt-BR" sz="5400" baseline="-25000" dirty="0">
                          <a:effectLst/>
                        </a:rPr>
                        <a:t>3</a:t>
                      </a:r>
                      <a:endParaRPr lang="pt-BR" sz="5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>
                          <a:effectLst/>
                        </a:rPr>
                        <a:t>7</a:t>
                      </a:r>
                      <a:endParaRPr lang="pt-BR" sz="5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>
                          <a:effectLst/>
                        </a:rPr>
                        <a:t>7</a:t>
                      </a:r>
                      <a:endParaRPr lang="pt-BR" sz="5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>
                          <a:effectLst/>
                        </a:rPr>
                        <a:t>6</a:t>
                      </a:r>
                      <a:endParaRPr lang="pt-BR" sz="5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5200" dirty="0">
                          <a:effectLst/>
                        </a:rPr>
                        <a:t>4</a:t>
                      </a:r>
                      <a:endParaRPr lang="pt-BR" sz="5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59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</a:t>
            </a:r>
            <a:r>
              <a:rPr lang="pt-BR" dirty="0" smtClean="0"/>
              <a:t>Aplicação. </a:t>
            </a:r>
            <a:r>
              <a:rPr lang="de-DE" dirty="0" smtClean="0"/>
              <a:t>Matriz </a:t>
            </a:r>
            <a:r>
              <a:rPr lang="de-DE" dirty="0"/>
              <a:t>de Transporte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>
                <a:solidFill>
                  <a:srgbClr val="333399"/>
                </a:solidFill>
              </a:rPr>
              <a:t>Com as informações sobre demanda dos destinos e capacidade de suprimento das fontes, construímos a chamada </a:t>
            </a:r>
            <a:r>
              <a:rPr lang="pt-BR" sz="2400" i="1" dirty="0">
                <a:solidFill>
                  <a:srgbClr val="333399"/>
                </a:solidFill>
              </a:rPr>
              <a:t>matriz de transporte</a:t>
            </a:r>
            <a:r>
              <a:rPr lang="pt-BR" sz="2400" dirty="0">
                <a:solidFill>
                  <a:srgbClr val="333399"/>
                </a:solidFill>
              </a:rPr>
              <a:t>:</a:t>
            </a:r>
          </a:p>
          <a:p>
            <a:endParaRPr lang="pt-BR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249345"/>
              </p:ext>
            </p:extLst>
          </p:nvPr>
        </p:nvGraphicFramePr>
        <p:xfrm>
          <a:off x="540346" y="3006700"/>
          <a:ext cx="7632848" cy="3168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1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2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2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22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84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D1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Suprimento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9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F1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4000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8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F2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8000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8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22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24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F3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13000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8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31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32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33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x</a:t>
                      </a:r>
                      <a:r>
                        <a:rPr lang="pt-BR" sz="2000" baseline="-25000" dirty="0">
                          <a:solidFill>
                            <a:srgbClr val="FF0000"/>
                          </a:solidFill>
                          <a:effectLst/>
                        </a:rPr>
                        <a:t>34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9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Demanda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9000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8000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3000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5000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23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 de Aplicação. </a:t>
            </a:r>
            <a:r>
              <a:rPr lang="de-DE" dirty="0" smtClean="0"/>
              <a:t>Função 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rgbClr val="333399"/>
                </a:solidFill>
              </a:rPr>
              <a:t>Função objetivo:</a:t>
            </a:r>
          </a:p>
          <a:p>
            <a:pPr marL="742950" lvl="1" indent="0">
              <a:buNone/>
            </a:pPr>
            <a:r>
              <a:rPr lang="pt-BR" sz="3200" dirty="0" smtClean="0">
                <a:solidFill>
                  <a:srgbClr val="333399"/>
                </a:solidFill>
              </a:rPr>
              <a:t>Minimizar Custo: 3x</a:t>
            </a:r>
            <a:r>
              <a:rPr lang="pt-BR" sz="3200" baseline="-25000" dirty="0" smtClean="0">
                <a:solidFill>
                  <a:srgbClr val="333399"/>
                </a:solidFill>
              </a:rPr>
              <a:t>11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</a:t>
            </a:r>
            <a:r>
              <a:rPr lang="pt-BR" sz="3200" dirty="0" smtClean="0">
                <a:solidFill>
                  <a:srgbClr val="333399"/>
                </a:solidFill>
              </a:rPr>
              <a:t>2x</a:t>
            </a:r>
            <a:r>
              <a:rPr lang="pt-BR" sz="3200" baseline="-25000" dirty="0" smtClean="0">
                <a:solidFill>
                  <a:srgbClr val="333399"/>
                </a:solidFill>
              </a:rPr>
              <a:t>12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</a:t>
            </a:r>
            <a:r>
              <a:rPr lang="pt-BR" sz="3200" dirty="0" smtClean="0">
                <a:solidFill>
                  <a:srgbClr val="333399"/>
                </a:solidFill>
              </a:rPr>
              <a:t>2x</a:t>
            </a:r>
            <a:r>
              <a:rPr lang="pt-BR" sz="3200" baseline="-25000" dirty="0" smtClean="0">
                <a:solidFill>
                  <a:srgbClr val="333399"/>
                </a:solidFill>
              </a:rPr>
              <a:t>13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+ 3</a:t>
            </a:r>
            <a:r>
              <a:rPr lang="pt-BR" sz="3200" dirty="0" smtClean="0">
                <a:solidFill>
                  <a:srgbClr val="333399"/>
                </a:solidFill>
              </a:rPr>
              <a:t>x</a:t>
            </a:r>
            <a:r>
              <a:rPr lang="pt-BR" sz="3200" baseline="-25000" dirty="0" smtClean="0">
                <a:solidFill>
                  <a:srgbClr val="333399"/>
                </a:solidFill>
              </a:rPr>
              <a:t>14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+ 4</a:t>
            </a:r>
            <a:r>
              <a:rPr lang="pt-BR" sz="3200" dirty="0" smtClean="0">
                <a:solidFill>
                  <a:srgbClr val="333399"/>
                </a:solidFill>
              </a:rPr>
              <a:t>x</a:t>
            </a:r>
            <a:r>
              <a:rPr lang="pt-BR" sz="3200" baseline="-25000" dirty="0" smtClean="0">
                <a:solidFill>
                  <a:srgbClr val="333399"/>
                </a:solidFill>
              </a:rPr>
              <a:t>21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</a:t>
            </a:r>
            <a:r>
              <a:rPr lang="pt-BR" sz="3200" dirty="0" smtClean="0">
                <a:solidFill>
                  <a:srgbClr val="333399"/>
                </a:solidFill>
              </a:rPr>
              <a:t>4x</a:t>
            </a:r>
            <a:r>
              <a:rPr lang="pt-BR" sz="3200" baseline="-25000" dirty="0" smtClean="0">
                <a:solidFill>
                  <a:srgbClr val="333399"/>
                </a:solidFill>
              </a:rPr>
              <a:t>22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+ 5</a:t>
            </a:r>
            <a:r>
              <a:rPr lang="pt-BR" sz="3200" dirty="0" smtClean="0">
                <a:solidFill>
                  <a:srgbClr val="333399"/>
                </a:solidFill>
              </a:rPr>
              <a:t>x</a:t>
            </a:r>
            <a:r>
              <a:rPr lang="pt-BR" sz="3200" baseline="-25000" dirty="0" smtClean="0">
                <a:solidFill>
                  <a:srgbClr val="333399"/>
                </a:solidFill>
              </a:rPr>
              <a:t>23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+ 5</a:t>
            </a:r>
            <a:r>
              <a:rPr lang="pt-BR" sz="3200" dirty="0" smtClean="0">
                <a:solidFill>
                  <a:srgbClr val="333399"/>
                </a:solidFill>
              </a:rPr>
              <a:t>x</a:t>
            </a:r>
            <a:r>
              <a:rPr lang="pt-BR" sz="3200" baseline="-25000" dirty="0" smtClean="0">
                <a:solidFill>
                  <a:srgbClr val="333399"/>
                </a:solidFill>
              </a:rPr>
              <a:t>24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</a:t>
            </a:r>
            <a:r>
              <a:rPr lang="pt-BR" sz="3200" dirty="0" smtClean="0">
                <a:solidFill>
                  <a:srgbClr val="333399"/>
                </a:solidFill>
              </a:rPr>
              <a:t>7x</a:t>
            </a:r>
            <a:r>
              <a:rPr lang="pt-BR" sz="3200" baseline="-25000" dirty="0" smtClean="0">
                <a:solidFill>
                  <a:srgbClr val="333399"/>
                </a:solidFill>
              </a:rPr>
              <a:t>31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</a:t>
            </a:r>
            <a:r>
              <a:rPr lang="pt-BR" sz="3200" dirty="0" smtClean="0">
                <a:solidFill>
                  <a:srgbClr val="333399"/>
                </a:solidFill>
              </a:rPr>
              <a:t>7x</a:t>
            </a:r>
            <a:r>
              <a:rPr lang="pt-BR" sz="3200" baseline="-25000" dirty="0" smtClean="0">
                <a:solidFill>
                  <a:srgbClr val="333399"/>
                </a:solidFill>
              </a:rPr>
              <a:t>32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</a:t>
            </a:r>
            <a:r>
              <a:rPr lang="pt-BR" sz="3200" dirty="0" smtClean="0">
                <a:solidFill>
                  <a:srgbClr val="333399"/>
                </a:solidFill>
              </a:rPr>
              <a:t>6x</a:t>
            </a:r>
            <a:r>
              <a:rPr lang="pt-BR" sz="3200" baseline="-25000" dirty="0" smtClean="0">
                <a:solidFill>
                  <a:srgbClr val="333399"/>
                </a:solidFill>
              </a:rPr>
              <a:t>33</a:t>
            </a:r>
            <a:r>
              <a:rPr lang="pt-BR" sz="3200" dirty="0" smtClean="0">
                <a:solidFill>
                  <a:srgbClr val="333399"/>
                </a:solidFill>
              </a:rPr>
              <a:t> </a:t>
            </a:r>
            <a:r>
              <a:rPr lang="pt-BR" sz="3200" dirty="0">
                <a:solidFill>
                  <a:srgbClr val="333399"/>
                </a:solidFill>
              </a:rPr>
              <a:t>+ </a:t>
            </a:r>
            <a:r>
              <a:rPr lang="pt-BR" sz="3200" dirty="0" smtClean="0">
                <a:solidFill>
                  <a:srgbClr val="333399"/>
                </a:solidFill>
              </a:rPr>
              <a:t>4x</a:t>
            </a:r>
            <a:r>
              <a:rPr lang="pt-BR" sz="3200" baseline="-25000" dirty="0" smtClean="0">
                <a:solidFill>
                  <a:srgbClr val="333399"/>
                </a:solidFill>
              </a:rPr>
              <a:t>34</a:t>
            </a:r>
            <a:endParaRPr lang="pt-BR" sz="3200" baseline="-25000" dirty="0">
              <a:solidFill>
                <a:srgbClr val="333399"/>
              </a:solidFill>
            </a:endParaRPr>
          </a:p>
          <a:p>
            <a:pPr marL="0" indent="0">
              <a:buNone/>
            </a:pPr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91833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5651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2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5651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2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 Unicode" pitchFamily="34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PADRÃO SLIDE 2007 arial</Template>
  <TotalTime>5868</TotalTime>
  <Words>1078</Words>
  <Application>Microsoft Office PowerPoint</Application>
  <PresentationFormat>Personalizar</PresentationFormat>
  <Paragraphs>281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Arial</vt:lpstr>
      <vt:lpstr>Calibri</vt:lpstr>
      <vt:lpstr>Lucida Sans Unicode</vt:lpstr>
      <vt:lpstr>Times New Roman</vt:lpstr>
      <vt:lpstr>Wingdings</vt:lpstr>
      <vt:lpstr>3_Custom Design</vt:lpstr>
      <vt:lpstr>Apresentação do PowerPoint</vt:lpstr>
      <vt:lpstr>Problema de Transporte</vt:lpstr>
      <vt:lpstr>Problema de Transporte</vt:lpstr>
      <vt:lpstr>Exemplo de Aplicação</vt:lpstr>
      <vt:lpstr>Exemplo de Aplicação</vt:lpstr>
      <vt:lpstr>Exemplo de Aplicação</vt:lpstr>
      <vt:lpstr>Exemplo de Aplicação</vt:lpstr>
      <vt:lpstr>Exemplo de Aplicação. Matriz de Transporte</vt:lpstr>
      <vt:lpstr>Exemplo de Aplicação. Função Objetivo</vt:lpstr>
      <vt:lpstr>Exemplo de Aplicação. Restrições</vt:lpstr>
      <vt:lpstr>Exemplo de Aplicação. Restrições</vt:lpstr>
      <vt:lpstr>Exemplo de Aplicação. Modelagem Matemática</vt:lpstr>
      <vt:lpstr>Montagem da planilha do Solver</vt:lpstr>
      <vt:lpstr>Montagem da planilha do Solver</vt:lpstr>
      <vt:lpstr>Montagem da planilha do Solver</vt:lpstr>
      <vt:lpstr>Montagem da planilha do Solver</vt:lpstr>
      <vt:lpstr>Montagem da planilha do Solver</vt:lpstr>
      <vt:lpstr>Montagem da planilha do Solver</vt:lpstr>
      <vt:lpstr>TRANSPORTES DESBALANCEADOS</vt:lpstr>
      <vt:lpstr>Exemplos de transporte desbalanceados</vt:lpstr>
      <vt:lpstr>Exemplos de transporte desbalanceados</vt:lpstr>
      <vt:lpstr>Exemplos de transporte desbalanceados</vt:lpstr>
      <vt:lpstr>Exemplos de transporte desbalanceados</vt:lpstr>
    </vt:vector>
  </TitlesOfParts>
  <Company>Blay Corretora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Breve Histórico</dc:title>
  <dc:creator>atissiani</dc:creator>
  <cp:lastModifiedBy>Usuário do Windows</cp:lastModifiedBy>
  <cp:revision>510</cp:revision>
  <cp:lastPrinted>2016-11-03T22:38:52Z</cp:lastPrinted>
  <dcterms:created xsi:type="dcterms:W3CDTF">2007-01-08T19:38:41Z</dcterms:created>
  <dcterms:modified xsi:type="dcterms:W3CDTF">2018-11-06T11:02:46Z</dcterms:modified>
</cp:coreProperties>
</file>